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4081" r:id="rId2"/>
    <p:sldMasterId id="2147484103" r:id="rId3"/>
    <p:sldMasterId id="2147484114" r:id="rId4"/>
    <p:sldMasterId id="2147484125" r:id="rId5"/>
  </p:sldMasterIdLst>
  <p:notesMasterIdLst>
    <p:notesMasterId r:id="rId52"/>
  </p:notesMasterIdLst>
  <p:handoutMasterIdLst>
    <p:handoutMasterId r:id="rId53"/>
  </p:handoutMasterIdLst>
  <p:sldIdLst>
    <p:sldId id="519" r:id="rId6"/>
    <p:sldId id="520" r:id="rId7"/>
    <p:sldId id="522" r:id="rId8"/>
    <p:sldId id="521" r:id="rId9"/>
    <p:sldId id="517" r:id="rId10"/>
    <p:sldId id="385" r:id="rId11"/>
    <p:sldId id="518" r:id="rId12"/>
    <p:sldId id="370" r:id="rId13"/>
    <p:sldId id="486" r:id="rId14"/>
    <p:sldId id="496" r:id="rId15"/>
    <p:sldId id="364" r:id="rId16"/>
    <p:sldId id="365" r:id="rId17"/>
    <p:sldId id="375" r:id="rId18"/>
    <p:sldId id="499" r:id="rId19"/>
    <p:sldId id="382" r:id="rId20"/>
    <p:sldId id="371" r:id="rId21"/>
    <p:sldId id="476" r:id="rId22"/>
    <p:sldId id="388" r:id="rId23"/>
    <p:sldId id="394" r:id="rId24"/>
    <p:sldId id="512" r:id="rId25"/>
    <p:sldId id="497" r:id="rId26"/>
    <p:sldId id="402" r:id="rId27"/>
    <p:sldId id="410" r:id="rId28"/>
    <p:sldId id="419" r:id="rId29"/>
    <p:sldId id="511" r:id="rId30"/>
    <p:sldId id="395" r:id="rId31"/>
    <p:sldId id="509" r:id="rId32"/>
    <p:sldId id="500" r:id="rId33"/>
    <p:sldId id="502" r:id="rId34"/>
    <p:sldId id="503" r:id="rId35"/>
    <p:sldId id="501" r:id="rId36"/>
    <p:sldId id="510" r:id="rId37"/>
    <p:sldId id="494" r:id="rId38"/>
    <p:sldId id="495" r:id="rId39"/>
    <p:sldId id="504" r:id="rId40"/>
    <p:sldId id="367" r:id="rId41"/>
    <p:sldId id="428" r:id="rId42"/>
    <p:sldId id="506" r:id="rId43"/>
    <p:sldId id="513" r:id="rId44"/>
    <p:sldId id="507" r:id="rId45"/>
    <p:sldId id="508" r:id="rId46"/>
    <p:sldId id="515" r:id="rId47"/>
    <p:sldId id="514" r:id="rId48"/>
    <p:sldId id="390" r:id="rId49"/>
    <p:sldId id="488" r:id="rId50"/>
    <p:sldId id="516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Brown" initials="DB" lastIdx="1" clrIdx="0">
    <p:extLst>
      <p:ext uri="{19B8F6BF-5375-455C-9EA6-DF929625EA0E}">
        <p15:presenceInfo xmlns:p15="http://schemas.microsoft.com/office/powerpoint/2012/main" userId="f83c2de2596d0d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99"/>
    <a:srgbClr val="0000CC"/>
    <a:srgbClr val="0033CC"/>
    <a:srgbClr val="3366FF"/>
    <a:srgbClr val="F1EBE3"/>
    <a:srgbClr val="000099"/>
    <a:srgbClr val="003366"/>
    <a:srgbClr val="131313"/>
    <a:srgbClr val="FEE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>
      <p:cViewPr varScale="1">
        <p:scale>
          <a:sx n="80" d="100"/>
          <a:sy n="80" d="100"/>
        </p:scale>
        <p:origin x="8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8"/>
    </p:cViewPr>
  </p:sorterViewPr>
  <p:notesViewPr>
    <p:cSldViewPr>
      <p:cViewPr varScale="1">
        <p:scale>
          <a:sx n="51" d="100"/>
          <a:sy n="51" d="100"/>
        </p:scale>
        <p:origin x="266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111770869960599E-2"/>
          <c:y val="9.63052674980618E-2"/>
          <c:w val="0.92560654755527605"/>
          <c:h val="0.74518395946323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COURAGE_QOL_Slides_nejm.ppt]Sheet1'!$B$1</c:f>
              <c:strCache>
                <c:ptCount val="1"/>
                <c:pt idx="0">
                  <c:v>PCI + OMT</c:v>
                </c:pt>
              </c:strCache>
            </c:strRef>
          </c:tx>
          <c:spPr>
            <a:solidFill>
              <a:srgbClr val="00CC99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1.969712876799490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   100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1A-45AD-857C-EE73CA907107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'[Chart in COURAGE_QOL_Slides_nejm.ppt]Sheet1'!$A$2:$A$8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36</c:v>
                </c:pt>
              </c:numCache>
            </c:numRef>
          </c:cat>
          <c:val>
            <c:numRef>
              <c:f>'[Chart in COURAGE_QOL_Slides_nejm.ppt]Sheet1'!$B$2:$B$8</c:f>
              <c:numCache>
                <c:formatCode>General</c:formatCode>
                <c:ptCount val="7"/>
                <c:pt idx="0">
                  <c:v>100</c:v>
                </c:pt>
                <c:pt idx="1">
                  <c:v>79</c:v>
                </c:pt>
                <c:pt idx="2">
                  <c:v>68</c:v>
                </c:pt>
                <c:pt idx="3">
                  <c:v>65</c:v>
                </c:pt>
                <c:pt idx="4">
                  <c:v>64</c:v>
                </c:pt>
                <c:pt idx="5">
                  <c:v>62</c:v>
                </c:pt>
                <c:pt idx="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1A-45AD-857C-EE73CA907107}"/>
            </c:ext>
          </c:extLst>
        </c:ser>
        <c:ser>
          <c:idx val="1"/>
          <c:order val="1"/>
          <c:tx>
            <c:strRef>
              <c:f>'[Chart in COURAGE_QOL_Slides_nejm.ppt]Sheet1'!$C$1</c:f>
              <c:strCache>
                <c:ptCount val="1"/>
                <c:pt idx="0">
                  <c:v>OMT</c:v>
                </c:pt>
              </c:strCache>
            </c:strRef>
          </c:tx>
          <c:spPr>
            <a:solidFill>
              <a:srgbClr val="3333CC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1.1952755905511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1A-45AD-857C-EE73CA907107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'[Chart in COURAGE_QOL_Slides_nejm.ppt]Sheet1'!$A$2:$A$8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12</c:v>
                </c:pt>
                <c:pt idx="5">
                  <c:v>24</c:v>
                </c:pt>
                <c:pt idx="6">
                  <c:v>36</c:v>
                </c:pt>
              </c:numCache>
            </c:numRef>
          </c:cat>
          <c:val>
            <c:numRef>
              <c:f>'[Chart in COURAGE_QOL_Slides_nejm.ppt]Sheet1'!$C$2:$C$8</c:f>
              <c:numCache>
                <c:formatCode>General</c:formatCode>
                <c:ptCount val="7"/>
                <c:pt idx="0">
                  <c:v>100</c:v>
                </c:pt>
                <c:pt idx="1">
                  <c:v>90</c:v>
                </c:pt>
                <c:pt idx="2">
                  <c:v>81</c:v>
                </c:pt>
                <c:pt idx="3">
                  <c:v>76</c:v>
                </c:pt>
                <c:pt idx="4">
                  <c:v>73</c:v>
                </c:pt>
                <c:pt idx="5">
                  <c:v>70</c:v>
                </c:pt>
                <c:pt idx="6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1A-45AD-857C-EE73CA907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7833728"/>
        <c:axId val="527835904"/>
      </c:barChart>
      <c:catAx>
        <c:axId val="52783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9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Months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527835904"/>
        <c:crosses val="autoZero"/>
        <c:auto val="1"/>
        <c:lblAlgn val="ctr"/>
        <c:lblOffset val="100"/>
        <c:noMultiLvlLbl val="0"/>
      </c:catAx>
      <c:valAx>
        <c:axId val="527835904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>
                <a:solidFill>
                  <a:srgbClr val="FFFF00"/>
                </a:solidFill>
              </a:defRPr>
            </a:pPr>
            <a:endParaRPr lang="en-US"/>
          </a:p>
        </c:txPr>
        <c:crossAx val="527833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5740740740740701"/>
          <c:y val="1.3333333333333299E-2"/>
          <c:w val="0.281481481481481"/>
          <c:h val="5.8666666666666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solidFill>
        <a:schemeClr val="tx1"/>
      </a:solidFill>
    </a:ln>
  </c:spPr>
  <c:txPr>
    <a:bodyPr/>
    <a:lstStyle/>
    <a:p>
      <a:pPr>
        <a:defRPr sz="1399">
          <a:solidFill>
            <a:schemeClr val="bg1"/>
          </a:solidFill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0.33636</cdr:x>
      <cdr:y>0.17144</cdr:y>
    </cdr:from>
    <cdr:to>
      <cdr:x>0.33636</cdr:x>
      <cdr:y>0.25319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C1F1A1F0-492B-487F-832D-3C93AF4CDEC5}"/>
            </a:ext>
          </a:extLst>
        </cdr:cNvPr>
        <cdr:cNvCxnSpPr/>
      </cdr:nvCxnSpPr>
      <cdr:spPr bwMode="auto">
        <a:xfrm xmlns:a="http://schemas.openxmlformats.org/drawingml/2006/main" flipH="1">
          <a:off x="2114529" y="768350"/>
          <a:ext cx="21" cy="366412"/>
        </a:xfrm>
        <a:prstGeom xmlns:a="http://schemas.openxmlformats.org/drawingml/2006/main" prst="line">
          <a:avLst/>
        </a:prstGeom>
        <a:solidFill xmlns:a="http://schemas.openxmlformats.org/drawingml/2006/main">
          <a:srgbClr val="00B8FF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0.31865</cdr:x>
      <cdr:y>0.25036</cdr:y>
    </cdr:from>
    <cdr:to>
      <cdr:x>0.35407</cdr:x>
      <cdr:y>0.25036</cdr:y>
    </cdr:to>
    <cdr:cxnSp macro="">
      <cdr:nvCxnSpPr>
        <cdr:cNvPr id="9" name="Straight Connector 8">
          <a:extLst xmlns:a="http://schemas.openxmlformats.org/drawingml/2006/main">
            <a:ext uri="{FF2B5EF4-FFF2-40B4-BE49-F238E27FC236}">
              <a16:creationId xmlns:a16="http://schemas.microsoft.com/office/drawing/2014/main" id="{0BD63FCC-B355-442A-9755-84B612C364E9}"/>
            </a:ext>
          </a:extLst>
        </cdr:cNvPr>
        <cdr:cNvCxnSpPr/>
      </cdr:nvCxnSpPr>
      <cdr:spPr bwMode="auto">
        <a:xfrm xmlns:a="http://schemas.openxmlformats.org/drawingml/2006/main">
          <a:off x="2003195" y="1122062"/>
          <a:ext cx="222668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00B8FF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0.32067</cdr:x>
      <cdr:y>0.1735</cdr:y>
    </cdr:from>
    <cdr:to>
      <cdr:x>0.35609</cdr:x>
      <cdr:y>0.1735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4AE83858-8B9A-4731-9E72-E82E403A8EF9}"/>
            </a:ext>
          </a:extLst>
        </cdr:cNvPr>
        <cdr:cNvCxnSpPr/>
      </cdr:nvCxnSpPr>
      <cdr:spPr bwMode="auto">
        <a:xfrm xmlns:a="http://schemas.openxmlformats.org/drawingml/2006/main">
          <a:off x="2015895" y="777613"/>
          <a:ext cx="222668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00B8FF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0.23119</cdr:x>
      <cdr:y>0.05668</cdr:y>
    </cdr:from>
    <cdr:to>
      <cdr:x>0.98182</cdr:x>
      <cdr:y>0.16719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453376" y="254030"/>
          <a:ext cx="4718824" cy="495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dirty="0">
              <a:solidFill>
                <a:srgbClr val="FF0000"/>
              </a:solidFill>
            </a:rPr>
            <a:t> </a:t>
          </a:r>
          <a:r>
            <a:rPr lang="en-US" sz="1100" b="1" dirty="0">
              <a:solidFill>
                <a:schemeClr val="tx1"/>
              </a:solidFill>
            </a:rPr>
            <a:t>Incremental</a:t>
          </a:r>
          <a:r>
            <a:rPr lang="en-US" sz="1100" b="1" baseline="0" dirty="0">
              <a:solidFill>
                <a:schemeClr val="tx1"/>
              </a:solidFill>
            </a:rPr>
            <a:t> Benefit of PCI in Relief of Angina</a:t>
          </a:r>
        </a:p>
        <a:p xmlns:a="http://schemas.openxmlformats.org/drawingml/2006/main">
          <a:pPr algn="ctr"/>
          <a:endParaRPr lang="en-US" sz="400" b="1" dirty="0">
            <a:solidFill>
              <a:schemeClr val="tx1"/>
            </a:solidFill>
          </a:endParaRPr>
        </a:p>
        <a:p xmlns:a="http://schemas.openxmlformats.org/drawingml/2006/main">
          <a:r>
            <a:rPr lang="en-US" sz="1100" dirty="0">
              <a:solidFill>
                <a:srgbClr val="FF0000"/>
              </a:solidFill>
            </a:rPr>
            <a:t>          </a:t>
          </a:r>
          <a:r>
            <a:rPr lang="en-US" sz="1100" b="1" dirty="0">
              <a:solidFill>
                <a:schemeClr val="tx1"/>
              </a:solidFill>
            </a:rPr>
            <a:t>11%       13%          11%         9%          8%         5%              5%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D08589B0-B110-49E1-BE29-3D03C649C6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Osaka" pitchFamily="-111" charset="-128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B8DA2159-E639-41FB-9E29-57FDDCDBC8B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Osaka" pitchFamily="-111" charset="-128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>
            <a:extLst>
              <a:ext uri="{FF2B5EF4-FFF2-40B4-BE49-F238E27FC236}">
                <a16:creationId xmlns:a16="http://schemas.microsoft.com/office/drawing/2014/main" id="{20876A9B-C7FE-45EC-BA77-AFB1AFC4C0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Osaka" pitchFamily="-111" charset="-128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9D08D9E6-7AE8-4ECF-BEC4-91D436CCB48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FFB6D831-D8EF-46B2-A6B7-2F91D45BFF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CFA433-2250-4A86-BD04-45F0D872CE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Osaka" pitchFamily="-111" charset="-128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057DB2-E424-43EC-980D-CBE410C830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Osaka" pitchFamily="-111" charset="-128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BB65B3C0-29CA-47BE-B694-BD20233567C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E739AB14-44D2-4265-A402-D3D9C38A16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873D7B34-0986-41F5-8767-C699670D59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Osaka" pitchFamily="-111" charset="-128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8D075667-0A63-4C06-A4E5-EE1EB98C08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3E5771AC-00EE-4D5C-ABDD-5CC1BD3BA2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8051574E-1959-4DB9-84A6-79D64F73E1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9pPr>
          </a:lstStyle>
          <a:p>
            <a:fld id="{7F9F0E72-2992-49C3-A7A8-19CFB432F134}" type="slidenum">
              <a:rPr lang="en-US" altLang="en-US">
                <a:latin typeface="Times" panose="02020603050405020304" pitchFamily="18" charset="0"/>
              </a:rPr>
              <a:pPr/>
              <a:t>1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FFE7327-9510-41B7-A99C-2AE2354154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667F02F-799A-4678-A500-D7A604F22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  <a:ea typeface="Osaka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6FB1E8C-6F9D-4A2B-A70D-F9EFA1D5A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82ACA15D-02D2-4562-907E-F1215E07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Existing taxonomy considers SCAD a single entity with a single cause and a single treatment. It does not imply ischemia. Myocardial involvement is implied in ACS and not required in SCAD.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FD36398-DDE1-4F0F-B818-8A6886F3D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9pPr>
          </a:lstStyle>
          <a:p>
            <a:fld id="{37589721-2D35-43D3-B4F4-B5EF323FCE7F}" type="slidenum">
              <a:rPr lang="en-US" altLang="en-US" smtClean="0">
                <a:latin typeface="Times" panose="02020603050405020304" pitchFamily="18" charset="0"/>
              </a:rPr>
              <a:pPr/>
              <a:t>6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A039D0A4-30A4-4C1B-AAB9-2CEF57C9AF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03B5BE78-3AA1-4FA0-8BB4-C3CA91937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anose="02020603050405020304" pitchFamily="18" charset="0"/>
                <a:ea typeface="Osaka" charset="-128"/>
              </a:rPr>
              <a:t>First RCT 7 years after Gruentzig’s death</a:t>
            </a: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AB5D8642-138E-46F8-AEF5-75A12FA33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charset="-128"/>
              </a:defRPr>
            </a:lvl9pPr>
          </a:lstStyle>
          <a:p>
            <a:pPr defTabSz="931774">
              <a:defRPr/>
            </a:pPr>
            <a:fld id="{4400A616-D6EA-499E-9F90-9534D259D891}" type="slidenum">
              <a:rPr lang="en-US" altLang="en-US">
                <a:solidFill>
                  <a:srgbClr val="000000"/>
                </a:solidFill>
                <a:latin typeface="Times" panose="02020603050405020304" pitchFamily="18" charset="0"/>
              </a:rPr>
              <a:pPr defTabSz="931774">
                <a:defRPr/>
              </a:pPr>
              <a:t>11</a:t>
            </a:fld>
            <a:endParaRPr lang="en-US" altLang="en-US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0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8FC08E7-586D-4A13-9CF1-F7222FBA11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0201973-4C6F-4367-BD88-1B943CA6A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Looks like the Trump cabinet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79D191A-ACEC-4A9C-8C11-A9723A834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9pPr>
          </a:lstStyle>
          <a:p>
            <a:fld id="{7E240DE3-0EDA-41E1-A537-FDA62F110C89}" type="slidenum">
              <a:rPr lang="en-US" altLang="en-US" smtClean="0">
                <a:latin typeface="Times" panose="02020603050405020304" pitchFamily="18" charset="0"/>
              </a:rPr>
              <a:pPr/>
              <a:t>32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C5F51005-7D70-4BFE-B5B7-216C20496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1F92DB7-8FAA-4737-AF1F-50EBCB091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DTS = 		Exercise Time - (5 x Max ST) - (4 x Angina Index)</a:t>
            </a:r>
          </a:p>
          <a:p>
            <a:endParaRPr lang="en-US" altLang="en-US">
              <a:latin typeface="Times" panose="02020603050405020304" pitchFamily="18" charset="0"/>
              <a:ea typeface="Osaka"/>
              <a:cs typeface="Osaka"/>
            </a:endParaRP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Ex Time 		Treadmill exercise time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Max ST 		Maximum net ST deviation (except aVR)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Angina Index 		Treadmill angina index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	0. 	No angina during exercise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	1. 	</a:t>
            </a:r>
          </a:p>
          <a:p>
            <a:endParaRPr lang="en-US" altLang="en-US">
              <a:latin typeface="Times" panose="02020603050405020304" pitchFamily="18" charset="0"/>
              <a:ea typeface="Osaka"/>
              <a:cs typeface="Osaka"/>
            </a:endParaRP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Non-limiting angina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	2. 	Exercise limited angina</a:t>
            </a:r>
          </a:p>
          <a:p>
            <a:endParaRPr lang="en-US" altLang="en-US">
              <a:latin typeface="Times" panose="02020603050405020304" pitchFamily="18" charset="0"/>
              <a:ea typeface="Osaka"/>
              <a:cs typeface="Osaka"/>
            </a:endParaRP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DTS 		Duke treadmill score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Risk 		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	&gt;=+5 	Low risk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	+4 to -10 	</a:t>
            </a:r>
          </a:p>
          <a:p>
            <a:endParaRPr lang="en-US" altLang="en-US">
              <a:latin typeface="Times" panose="02020603050405020304" pitchFamily="18" charset="0"/>
              <a:ea typeface="Osaka"/>
              <a:cs typeface="Osaka"/>
            </a:endParaRP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Moderate risk</a:t>
            </a:r>
          </a:p>
          <a:p>
            <a:r>
              <a:rPr lang="en-US" altLang="en-US">
                <a:latin typeface="Times" panose="02020603050405020304" pitchFamily="18" charset="0"/>
                <a:ea typeface="Osaka"/>
                <a:cs typeface="Osaka"/>
              </a:rPr>
              <a:t>	&lt;= -11 	High risk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8774CB2-1143-464F-8EFB-DC5144ACA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/>
                <a:cs typeface="Osaka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B4232-9392-4280-9814-39E7281B73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Osaka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Osak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534400" cy="1600200"/>
          </a:xfrm>
        </p:spPr>
        <p:txBody>
          <a:bodyPr anchor="ctr"/>
          <a:lstStyle>
            <a:lvl1pPr algn="ctr"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24200"/>
            <a:ext cx="8534400" cy="12192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1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25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42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534400" cy="1600200"/>
          </a:xfrm>
        </p:spPr>
        <p:txBody>
          <a:bodyPr anchor="ctr"/>
          <a:lstStyle>
            <a:lvl1pPr algn="ctr"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24200"/>
            <a:ext cx="8534400" cy="12192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1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9963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48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217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9700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415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199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4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898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36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426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42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534400" cy="1600200"/>
          </a:xfrm>
        </p:spPr>
        <p:txBody>
          <a:bodyPr anchor="ctr"/>
          <a:lstStyle>
            <a:lvl1pPr algn="ctr"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24200"/>
            <a:ext cx="8534400" cy="12192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1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9174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887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221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410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314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8126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473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33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2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9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94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534400" cy="1600200"/>
          </a:xfrm>
        </p:spPr>
        <p:txBody>
          <a:bodyPr anchor="ctr"/>
          <a:lstStyle>
            <a:lvl1pPr algn="ctr"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24200"/>
            <a:ext cx="8534400" cy="12192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1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508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1863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0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60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023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09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541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410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97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1970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836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95400"/>
            <a:ext cx="8534400" cy="1600200"/>
          </a:xfrm>
        </p:spPr>
        <p:txBody>
          <a:bodyPr anchor="ctr"/>
          <a:lstStyle>
            <a:lvl1pPr algn="ctr"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24200"/>
            <a:ext cx="8534400" cy="12192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1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941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166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289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068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589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294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346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508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01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925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524000"/>
            <a:ext cx="40005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6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51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9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37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85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3C7C635-566B-48AF-B341-B5BFFF8D5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8396C6-8A69-4D8D-8C14-B6536498A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TextBox 8">
            <a:extLst>
              <a:ext uri="{FF2B5EF4-FFF2-40B4-BE49-F238E27FC236}">
                <a16:creationId xmlns:a16="http://schemas.microsoft.com/office/drawing/2014/main" id="{795A28C1-6530-406B-8A34-CE36BF0E0D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05400" y="6324600"/>
            <a:ext cx="391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9pPr>
          </a:lstStyle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</a:rPr>
              <a:t>Department of Medicine</a:t>
            </a:r>
          </a:p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</a:rPr>
              <a:t>Division of Cardiovascular Medicine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FCFCF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9BFEFF-493F-49BD-B897-782265724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566253-7020-40A3-8B2E-73F5DDCA4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TextBox 8">
            <a:extLst>
              <a:ext uri="{FF2B5EF4-FFF2-40B4-BE49-F238E27FC236}">
                <a16:creationId xmlns:a16="http://schemas.microsoft.com/office/drawing/2014/main" id="{125F09A5-95A5-4AA7-8870-B26AFFC6AB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05400" y="6324600"/>
            <a:ext cx="391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9pPr>
          </a:lstStyle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</a:rPr>
              <a:t>Department of Medicine</a:t>
            </a:r>
          </a:p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</a:rPr>
              <a:t>Division of Cardiovascular Medicine</a:t>
            </a:r>
          </a:p>
        </p:txBody>
      </p:sp>
    </p:spTree>
    <p:extLst>
      <p:ext uri="{BB962C8B-B14F-4D97-AF65-F5344CB8AC3E}">
        <p14:creationId xmlns:p14="http://schemas.microsoft.com/office/powerpoint/2010/main" val="470209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FCFCF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6D54637-FDF3-42E0-ADAD-56B9408B6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8D74A8-FF75-439A-92DC-0155FC445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TextBox 8">
            <a:extLst>
              <a:ext uri="{FF2B5EF4-FFF2-40B4-BE49-F238E27FC236}">
                <a16:creationId xmlns:a16="http://schemas.microsoft.com/office/drawing/2014/main" id="{E2AC86F3-C08A-4B13-BAF5-A1FDC776E6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05400" y="6324600"/>
            <a:ext cx="391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9pPr>
          </a:lstStyle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</a:rPr>
              <a:t>Department of Medicine</a:t>
            </a:r>
          </a:p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</a:rPr>
              <a:t>Division of Cardiovascular Medicine</a:t>
            </a:r>
          </a:p>
        </p:txBody>
      </p:sp>
    </p:spTree>
    <p:extLst>
      <p:ext uri="{BB962C8B-B14F-4D97-AF65-F5344CB8AC3E}">
        <p14:creationId xmlns:p14="http://schemas.microsoft.com/office/powerpoint/2010/main" val="538390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FCFCF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4144CA-9F84-4009-AEA7-4063DDC69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7FC8AF-18BD-46E3-A222-8A5554BE9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TextBox 8">
            <a:extLst>
              <a:ext uri="{FF2B5EF4-FFF2-40B4-BE49-F238E27FC236}">
                <a16:creationId xmlns:a16="http://schemas.microsoft.com/office/drawing/2014/main" id="{125F09A5-95A5-4AA7-8870-B26AFFC6AB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05400" y="6324600"/>
            <a:ext cx="391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9pPr>
          </a:lstStyle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  <a:cs typeface="+mn-cs"/>
              </a:rPr>
              <a:t>Department of Medicine</a:t>
            </a:r>
          </a:p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  <a:cs typeface="+mn-cs"/>
              </a:rPr>
              <a:t>Division of Cardiovascular Medicine</a:t>
            </a:r>
          </a:p>
        </p:txBody>
      </p:sp>
    </p:spTree>
    <p:extLst>
      <p:ext uri="{BB962C8B-B14F-4D97-AF65-F5344CB8AC3E}">
        <p14:creationId xmlns:p14="http://schemas.microsoft.com/office/powerpoint/2010/main" val="39144263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FCFCF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F5D059-E77F-4016-AC13-87D945F08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CE5F95-6DF1-4B6E-988D-AE1379469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TextBox 8">
            <a:extLst>
              <a:ext uri="{FF2B5EF4-FFF2-40B4-BE49-F238E27FC236}">
                <a16:creationId xmlns:a16="http://schemas.microsoft.com/office/drawing/2014/main" id="{125F09A5-95A5-4AA7-8870-B26AFFC6AB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05400" y="6324600"/>
            <a:ext cx="391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Osaka" pitchFamily="-84" charset="-128"/>
              </a:defRPr>
            </a:lvl9pPr>
          </a:lstStyle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  <a:cs typeface="+mn-cs"/>
              </a:rPr>
              <a:t>Department of Medicine</a:t>
            </a:r>
          </a:p>
          <a:p>
            <a:pPr algn="r"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pitchFamily="34" charset="0"/>
                <a:cs typeface="+mn-cs"/>
              </a:rPr>
              <a:t>Division of Cardiovascular Medicine</a:t>
            </a:r>
          </a:p>
        </p:txBody>
      </p:sp>
    </p:spTree>
    <p:extLst>
      <p:ext uri="{BB962C8B-B14F-4D97-AF65-F5344CB8AC3E}">
        <p14:creationId xmlns:p14="http://schemas.microsoft.com/office/powerpoint/2010/main" val="2096144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CFCFC"/>
          </a:solidFill>
          <a:latin typeface="Georgi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FCFCF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FCFCF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6.xml"/><Relationship Id="rId1" Type="http://schemas.openxmlformats.org/officeDocument/2006/relationships/video" Target="file:///C:\Users\db\Desktop\David%20Brown\JL%204%20ch%20and%202%20ch%20rest%20and%20peak.avi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4D6A7A5-0B52-4114-A6A3-25B6A1188E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52400" y="685800"/>
            <a:ext cx="9296400" cy="12954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FFFF00"/>
                </a:solidFill>
              </a:rPr>
              <a:t>A 21st Century Approach to Stable Ischemic Heart Disease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ED569F3-8BDD-42BA-BFF5-DFD68CB05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514600"/>
            <a:ext cx="8534400" cy="1219200"/>
          </a:xfrm>
        </p:spPr>
        <p:txBody>
          <a:bodyPr/>
          <a:lstStyle/>
          <a:p>
            <a:r>
              <a:rPr lang="en-US" sz="2400" dirty="0"/>
              <a:t>David L. Brown, MD, FACC</a:t>
            </a:r>
          </a:p>
          <a:p>
            <a:r>
              <a:rPr lang="en-US" sz="2400" dirty="0"/>
              <a:t>Professor of Medicine</a:t>
            </a:r>
          </a:p>
          <a:p>
            <a:r>
              <a:rPr lang="en-US" dirty="0"/>
              <a:t>@</a:t>
            </a:r>
            <a:r>
              <a:rPr lang="en-US" dirty="0" err="1"/>
              <a:t>DavidLBrownMD</a:t>
            </a:r>
            <a:endParaRPr lang="en-US" dirty="0"/>
          </a:p>
          <a:p>
            <a:endParaRPr lang="en-US" dirty="0"/>
          </a:p>
          <a:p>
            <a:r>
              <a:rPr lang="en-US" dirty="0"/>
              <a:t>Missouri ACP</a:t>
            </a:r>
          </a:p>
          <a:p>
            <a:r>
              <a:rPr lang="en-US" dirty="0"/>
              <a:t>Lake of the Ozarks, MO</a:t>
            </a:r>
          </a:p>
          <a:p>
            <a:r>
              <a:rPr lang="en-US" dirty="0"/>
              <a:t>September 21,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A1A267-0E6A-462A-9829-73E85221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33600"/>
            <a:ext cx="8153400" cy="1066800"/>
          </a:xfrm>
        </p:spPr>
        <p:txBody>
          <a:bodyPr/>
          <a:lstStyle/>
          <a:p>
            <a:pPr algn="ctr"/>
            <a:r>
              <a:rPr lang="en-US" sz="7200" dirty="0"/>
              <a:t>Facts</a:t>
            </a:r>
          </a:p>
        </p:txBody>
      </p:sp>
    </p:spTree>
    <p:extLst>
      <p:ext uri="{BB962C8B-B14F-4D97-AF65-F5344CB8AC3E}">
        <p14:creationId xmlns:p14="http://schemas.microsoft.com/office/powerpoint/2010/main" val="304873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29BA6D3-DEA3-43B5-B18C-60A043AC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1861"/>
            <a:ext cx="8991600" cy="762000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Fact #1:</a:t>
            </a:r>
            <a:br>
              <a:rPr lang="en-US" altLang="en-US" dirty="0"/>
            </a:br>
            <a:r>
              <a:rPr lang="en-US" altLang="en-US" dirty="0"/>
              <a:t>PCI Does Not Reduce Mortality in SIHD</a:t>
            </a:r>
            <a:br>
              <a:rPr lang="en-US" altLang="en-US" dirty="0"/>
            </a:b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28675" name="TextBox 1">
            <a:extLst>
              <a:ext uri="{FF2B5EF4-FFF2-40B4-BE49-F238E27FC236}">
                <a16:creationId xmlns:a16="http://schemas.microsoft.com/office/drawing/2014/main" id="{78775EB5-2E61-4AAF-A95A-6E80786E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67400"/>
            <a:ext cx="3945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Osaka" charset="-128"/>
              </a:rPr>
              <a:t>Mitchell JD, Brown DL. JAHA. 2017.</a:t>
            </a:r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CC7F2263-F47A-4BFD-B061-7FED9DEB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70" y="5498068"/>
            <a:ext cx="2108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Osaka" charset="-128"/>
              </a:rPr>
              <a:t>12 RCT’s; N=6589</a:t>
            </a:r>
            <a:r>
              <a:rPr lang="en-US" altLang="en-US" sz="1800" dirty="0">
                <a:solidFill>
                  <a:srgbClr val="FFFFFF"/>
                </a:solidFill>
                <a:latin typeface="Georgia" panose="02040502050405020303" pitchFamily="18" charset="0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Osaka" charset="-128"/>
            </a:endParaRPr>
          </a:p>
        </p:txBody>
      </p:sp>
      <p:pic>
        <p:nvPicPr>
          <p:cNvPr id="28677" name="Picture 6">
            <a:extLst>
              <a:ext uri="{FF2B5EF4-FFF2-40B4-BE49-F238E27FC236}">
                <a16:creationId xmlns:a16="http://schemas.microsoft.com/office/drawing/2014/main" id="{252A2CAB-7C33-448F-9DC0-16816721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>
            <a:extLst>
              <a:ext uri="{FF2B5EF4-FFF2-40B4-BE49-F238E27FC236}">
                <a16:creationId xmlns:a16="http://schemas.microsoft.com/office/drawing/2014/main" id="{F3A9EDB1-B5E6-43A1-AE1C-7B5EAC61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997630"/>
            <a:ext cx="86169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8C42FDA-60A2-4540-9E0F-44DE4B872F34}"/>
              </a:ext>
            </a:extLst>
          </p:cNvPr>
          <p:cNvSpPr/>
          <p:nvPr/>
        </p:nvSpPr>
        <p:spPr bwMode="auto">
          <a:xfrm>
            <a:off x="7315200" y="4572000"/>
            <a:ext cx="457200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" pitchFamily="-111" charset="0"/>
              <a:ea typeface="Osaka" pitchFamily="-111" charset="-128"/>
              <a:cs typeface="Osaka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173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BCD7A3CB-9AD8-447A-8EF2-FBB78AA8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31018"/>
            <a:ext cx="9144000" cy="762000"/>
          </a:xfrm>
        </p:spPr>
        <p:txBody>
          <a:bodyPr/>
          <a:lstStyle/>
          <a:p>
            <a:r>
              <a:rPr lang="en-US" altLang="en-US" dirty="0"/>
              <a:t>Fact #2:</a:t>
            </a:r>
            <a:br>
              <a:rPr lang="en-US" altLang="en-US" dirty="0"/>
            </a:br>
            <a:r>
              <a:rPr lang="en-US" altLang="en-US" dirty="0"/>
              <a:t>PCI Does Not Prevent MI in SIHD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A1BFA32-0461-48AF-B1AB-8CECA24B5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954713"/>
            <a:ext cx="3882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Osaka" charset="-128"/>
              </a:rPr>
              <a:t>Mitchell JD, Brown DL. JAHA 2017.</a:t>
            </a:r>
          </a:p>
        </p:txBody>
      </p:sp>
      <p:pic>
        <p:nvPicPr>
          <p:cNvPr id="29700" name="Picture 6">
            <a:extLst>
              <a:ext uri="{FF2B5EF4-FFF2-40B4-BE49-F238E27FC236}">
                <a16:creationId xmlns:a16="http://schemas.microsoft.com/office/drawing/2014/main" id="{49DA1159-61B2-4D49-838C-86A4097B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53803"/>
            <a:ext cx="8593138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">
            <a:extLst>
              <a:ext uri="{FF2B5EF4-FFF2-40B4-BE49-F238E27FC236}">
                <a16:creationId xmlns:a16="http://schemas.microsoft.com/office/drawing/2014/main" id="{3847A54C-EA7C-4FAD-9A09-5F4B19A7C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5410200"/>
            <a:ext cx="2085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Osaka" charset="-128"/>
              </a:rPr>
              <a:t>12 RCT’s; N=7665.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703820-124A-4576-B00C-2B231CAD0AB8}"/>
              </a:ext>
            </a:extLst>
          </p:cNvPr>
          <p:cNvSpPr/>
          <p:nvPr/>
        </p:nvSpPr>
        <p:spPr bwMode="auto">
          <a:xfrm>
            <a:off x="7315200" y="4469606"/>
            <a:ext cx="3810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" pitchFamily="-111" charset="0"/>
              <a:ea typeface="Osaka" pitchFamily="-111" charset="-128"/>
              <a:cs typeface="Osaka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00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A643-BD03-4FDF-AA69-346A551F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71503"/>
            <a:ext cx="9220200" cy="666697"/>
          </a:xfrm>
        </p:spPr>
        <p:txBody>
          <a:bodyPr/>
          <a:lstStyle/>
          <a:p>
            <a:r>
              <a:rPr lang="en-US" sz="2800" dirty="0"/>
              <a:t>Fact #3:</a:t>
            </a:r>
            <a:br>
              <a:rPr lang="en-US" sz="2800" dirty="0"/>
            </a:br>
            <a:r>
              <a:rPr lang="en-US" sz="2800" dirty="0"/>
              <a:t>No High-Risk SIHD Subgroups Benefit from PCI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2537938C-6063-4D52-A3E1-15C9F5377E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6953903"/>
              </p:ext>
            </p:extLst>
          </p:nvPr>
        </p:nvGraphicFramePr>
        <p:xfrm>
          <a:off x="914400" y="838200"/>
          <a:ext cx="6781800" cy="521215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5581">
                <a:tc>
                  <a:txBody>
                    <a:bodyPr/>
                    <a:lstStyle/>
                    <a:p>
                      <a:r>
                        <a:rPr lang="en-US" sz="1800" dirty="0"/>
                        <a:t>High-Risk Subsets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Worse </a:t>
                      </a:r>
                    </a:p>
                    <a:p>
                      <a:pPr algn="ctr"/>
                      <a:r>
                        <a:rPr lang="en-US" sz="1800" dirty="0"/>
                        <a:t>Outcomes </a:t>
                      </a:r>
                    </a:p>
                    <a:p>
                      <a:pPr algn="ctr"/>
                      <a:r>
                        <a:rPr lang="en-US" sz="1800" dirty="0"/>
                        <a:t>(Death, MI)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Outcomes Improved by PCI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237">
                <a:tc>
                  <a:txBody>
                    <a:bodyPr/>
                    <a:lstStyle/>
                    <a:p>
                      <a:r>
                        <a:rPr lang="en-US" sz="1800" dirty="0"/>
                        <a:t>Diabetics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09">
                <a:tc>
                  <a:txBody>
                    <a:bodyPr/>
                    <a:lstStyle/>
                    <a:p>
                      <a:r>
                        <a:rPr lang="en-US" sz="1800" dirty="0"/>
                        <a:t>Diabetics with high-risk anatomy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237">
                <a:tc>
                  <a:txBody>
                    <a:bodyPr/>
                    <a:lstStyle/>
                    <a:p>
                      <a:r>
                        <a:rPr lang="en-US" sz="1800" dirty="0"/>
                        <a:t>Older patients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237">
                <a:tc>
                  <a:txBody>
                    <a:bodyPr/>
                    <a:lstStyle/>
                    <a:p>
                      <a:r>
                        <a:rPr lang="en-US" sz="1800" dirty="0"/>
                        <a:t>Low LVEF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909">
                <a:tc>
                  <a:txBody>
                    <a:bodyPr/>
                    <a:lstStyle/>
                    <a:p>
                      <a:r>
                        <a:rPr lang="en-US" sz="1800" dirty="0"/>
                        <a:t>More extensive CAD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909">
                <a:tc>
                  <a:txBody>
                    <a:bodyPr/>
                    <a:lstStyle/>
                    <a:p>
                      <a:r>
                        <a:rPr lang="en-US" sz="1800" dirty="0"/>
                        <a:t>3V CAD + low LVEF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237">
                <a:tc>
                  <a:txBody>
                    <a:bodyPr/>
                    <a:lstStyle/>
                    <a:p>
                      <a:r>
                        <a:rPr lang="en-US" sz="1800" dirty="0"/>
                        <a:t>Proximal LAD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909">
                <a:tc>
                  <a:txBody>
                    <a:bodyPr/>
                    <a:lstStyle/>
                    <a:p>
                      <a:r>
                        <a:rPr lang="en-US" sz="1800" dirty="0"/>
                        <a:t>Chronic kidney disease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</a:t>
                      </a:r>
                      <a:endParaRPr lang="en-US" sz="1800" dirty="0">
                        <a:solidFill>
                          <a:srgbClr val="131313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51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CA3F-E73E-49F1-A6FA-6C96E56F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66800"/>
            <a:ext cx="5295900" cy="1066800"/>
          </a:xfrm>
        </p:spPr>
        <p:txBody>
          <a:bodyPr/>
          <a:lstStyle/>
          <a:p>
            <a:r>
              <a:rPr lang="en-US" dirty="0"/>
              <a:t>Fact #4: </a:t>
            </a:r>
            <a:br>
              <a:rPr lang="en-US" dirty="0"/>
            </a:br>
            <a:r>
              <a:rPr lang="en-US" dirty="0"/>
              <a:t>PCI Does Not Improve Death, MI in Patients with Ischemia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05BC5-CEA3-496D-AE9C-DC736E44D054}"/>
              </a:ext>
            </a:extLst>
          </p:cNvPr>
          <p:cNvSpPr/>
          <p:nvPr/>
        </p:nvSpPr>
        <p:spPr>
          <a:xfrm>
            <a:off x="2266989" y="5671066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JAMA Intern Med. 2014;174(2):232–240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D0BD5-96D4-4ED4-88FF-3FB5CB87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9" y="3452567"/>
            <a:ext cx="8936322" cy="2045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D7BAA-DC30-4765-94EE-8223895AD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20418"/>
            <a:ext cx="2862736" cy="29841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EEDE03-8EBF-4D2E-A761-5B4B1FE355E0}"/>
              </a:ext>
            </a:extLst>
          </p:cNvPr>
          <p:cNvSpPr/>
          <p:nvPr/>
        </p:nvSpPr>
        <p:spPr>
          <a:xfrm>
            <a:off x="6884575" y="324912"/>
            <a:ext cx="17043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rgbClr val="003399"/>
                </a:solidFill>
                <a:latin typeface="Bookman Old Style" panose="02050604050505020204" pitchFamily="18" charset="0"/>
              </a:rPr>
              <a:t>  I S C H E M I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923FF-D93E-4923-AF58-C6FEE9F33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487" y="2286000"/>
            <a:ext cx="2486961" cy="16194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92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6A4F34E8-1804-4286-AB3A-E65AC3CA4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75" y="152400"/>
            <a:ext cx="8915400" cy="1066800"/>
          </a:xfrm>
        </p:spPr>
        <p:txBody>
          <a:bodyPr/>
          <a:lstStyle/>
          <a:p>
            <a:r>
              <a:rPr lang="en-US" altLang="en-US" dirty="0"/>
              <a:t>Fact #5: </a:t>
            </a:r>
            <a:br>
              <a:rPr lang="en-US" altLang="en-US" dirty="0"/>
            </a:br>
            <a:r>
              <a:rPr lang="en-US" altLang="en-US" dirty="0"/>
              <a:t>PCI Is Not Effective Therapy for Angina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03F585-B13B-4529-AAE3-442B3DB07D1D}"/>
              </a:ext>
            </a:extLst>
          </p:cNvPr>
          <p:cNvGraphicFramePr/>
          <p:nvPr/>
        </p:nvGraphicFramePr>
        <p:xfrm>
          <a:off x="1295400" y="1447800"/>
          <a:ext cx="6286500" cy="448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6324" name="Picture 6">
            <a:extLst>
              <a:ext uri="{FF2B5EF4-FFF2-40B4-BE49-F238E27FC236}">
                <a16:creationId xmlns:a16="http://schemas.microsoft.com/office/drawing/2014/main" id="{75374FB6-DB12-4F68-A70F-FABD03305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19800"/>
            <a:ext cx="25939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TextBox 1">
            <a:extLst>
              <a:ext uri="{FF2B5EF4-FFF2-40B4-BE49-F238E27FC236}">
                <a16:creationId xmlns:a16="http://schemas.microsoft.com/office/drawing/2014/main" id="{43C37256-3023-4DFD-ACC8-C6C6CAC3B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5910263"/>
            <a:ext cx="5395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Georgia" panose="02040502050405020303" pitchFamily="18" charset="0"/>
              </a:rPr>
              <a:t>N=1784 patients with angina at the time of randomization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93D5F8-0CA8-4AB7-8E2A-D13D858E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28" y="701002"/>
            <a:ext cx="7910579" cy="186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B70B5-8A85-4856-BE2C-A958D0B5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5" y="2725642"/>
            <a:ext cx="7300523" cy="22762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DD1252-F312-4F16-90EB-96190580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321535"/>
            <a:ext cx="8153400" cy="369333"/>
          </a:xfrm>
        </p:spPr>
        <p:txBody>
          <a:bodyPr/>
          <a:lstStyle/>
          <a:p>
            <a:pPr algn="ctr"/>
            <a:r>
              <a:rPr lang="en-US" dirty="0"/>
              <a:t>ORBITA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CC2A53-8DE0-4001-A390-1C492F36D9E6}"/>
              </a:ext>
            </a:extLst>
          </p:cNvPr>
          <p:cNvSpPr/>
          <p:nvPr/>
        </p:nvSpPr>
        <p:spPr>
          <a:xfrm>
            <a:off x="0" y="534606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Principle Hypothesis: </a:t>
            </a:r>
            <a:r>
              <a:rPr lang="en-US" dirty="0"/>
              <a:t>PCI increases </a:t>
            </a:r>
            <a:r>
              <a:rPr lang="en-US" b="1" dirty="0">
                <a:solidFill>
                  <a:srgbClr val="FFFF00"/>
                </a:solidFill>
              </a:rPr>
              <a:t>exercise time </a:t>
            </a:r>
            <a:r>
              <a:rPr lang="en-US" dirty="0"/>
              <a:t>more than a sham procedure</a:t>
            </a:r>
          </a:p>
          <a:p>
            <a:r>
              <a:rPr lang="en-US" b="1" dirty="0"/>
              <a:t>Sample size calculation: </a:t>
            </a:r>
            <a:r>
              <a:rPr lang="en-US" dirty="0"/>
              <a:t>To detect an increase in exercise time of 30 seconds with 80% power and a SD of 75 seconds requires 200 randomized patients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51E11A-6DD7-4821-8CB3-5BDB165B1718}"/>
              </a:ext>
            </a:extLst>
          </p:cNvPr>
          <p:cNvSpPr/>
          <p:nvPr/>
        </p:nvSpPr>
        <p:spPr>
          <a:xfrm>
            <a:off x="6362895" y="4998088"/>
            <a:ext cx="2744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Lancet 2018; 391: 31 - 40</a:t>
            </a:r>
          </a:p>
        </p:txBody>
      </p:sp>
    </p:spTree>
    <p:extLst>
      <p:ext uri="{BB962C8B-B14F-4D97-AF65-F5344CB8AC3E}">
        <p14:creationId xmlns:p14="http://schemas.microsoft.com/office/powerpoint/2010/main" val="13037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6F47-83D9-41A4-B854-3CBB3254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4544"/>
            <a:ext cx="8153400" cy="304800"/>
          </a:xfrm>
        </p:spPr>
        <p:txBody>
          <a:bodyPr/>
          <a:lstStyle/>
          <a:p>
            <a:pPr algn="ctr"/>
            <a:r>
              <a:rPr lang="en-US" sz="4000" dirty="0"/>
              <a:t>ORBITA Results Summarized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D5BE2-635F-4C44-BA8A-7F8A6D9F0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838200"/>
            <a:ext cx="8839200" cy="5334000"/>
          </a:xfrm>
        </p:spPr>
        <p:txBody>
          <a:bodyPr/>
          <a:lstStyle/>
          <a:p>
            <a:r>
              <a:rPr lang="en-US" sz="2800" dirty="0"/>
              <a:t>Stent compared to sham 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No significant improvement in:</a:t>
            </a:r>
          </a:p>
          <a:p>
            <a:pPr lvl="2"/>
            <a:r>
              <a:rPr lang="en-US" sz="1800" dirty="0">
                <a:solidFill>
                  <a:srgbClr val="FFFF00"/>
                </a:solidFill>
              </a:rPr>
              <a:t>Exercise time (with 2 different statistical methods)</a:t>
            </a:r>
          </a:p>
          <a:p>
            <a:pPr lvl="2"/>
            <a:r>
              <a:rPr lang="en-US" sz="1800" dirty="0"/>
              <a:t>Time to 1 mm ST depression</a:t>
            </a:r>
          </a:p>
          <a:p>
            <a:pPr lvl="2"/>
            <a:r>
              <a:rPr lang="en-US" sz="1800" dirty="0"/>
              <a:t>Peak oxygen uptake</a:t>
            </a:r>
          </a:p>
          <a:p>
            <a:pPr lvl="2"/>
            <a:r>
              <a:rPr lang="en-US" sz="1800" dirty="0"/>
              <a:t>SAQ physical limitation (with 2 different statistical methods)</a:t>
            </a:r>
          </a:p>
          <a:p>
            <a:pPr lvl="2"/>
            <a:r>
              <a:rPr lang="en-US" sz="1800" dirty="0"/>
              <a:t>SAQ angina frequency (with 2 different statistical methods)</a:t>
            </a:r>
          </a:p>
          <a:p>
            <a:pPr lvl="2"/>
            <a:r>
              <a:rPr lang="en-US" sz="1800" dirty="0"/>
              <a:t>SAQ angina stability</a:t>
            </a:r>
          </a:p>
          <a:p>
            <a:pPr lvl="2"/>
            <a:r>
              <a:rPr lang="en-US" sz="1800" dirty="0"/>
              <a:t>SAQ quality of life (with 2 different statistical methods)</a:t>
            </a:r>
          </a:p>
          <a:p>
            <a:pPr lvl="2"/>
            <a:r>
              <a:rPr lang="en-US" sz="1800" dirty="0"/>
              <a:t>EQ-5D-5L QoL (with 2 different statistical methods)</a:t>
            </a:r>
          </a:p>
          <a:p>
            <a:pPr lvl="2"/>
            <a:r>
              <a:rPr lang="en-US" sz="1800" dirty="0"/>
              <a:t>Duke treadmill score</a:t>
            </a:r>
          </a:p>
          <a:p>
            <a:pPr lvl="2"/>
            <a:r>
              <a:rPr lang="en-US" sz="1800" dirty="0"/>
              <a:t>CCS angina grade (with 2 different statistical methods)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Significant improvement in:</a:t>
            </a:r>
          </a:p>
          <a:p>
            <a:pPr lvl="2"/>
            <a:r>
              <a:rPr lang="en-US" sz="1800" dirty="0"/>
              <a:t>Peak stress wall motion index score (with 2 different statistical methods)</a:t>
            </a:r>
          </a:p>
          <a:p>
            <a:pPr lvl="2"/>
            <a:r>
              <a:rPr lang="en-US" sz="1800" dirty="0"/>
              <a:t>Freedom from angina at 4 weeks (49.5 vs. 31.5%)</a:t>
            </a:r>
          </a:p>
        </p:txBody>
      </p:sp>
    </p:spTree>
    <p:extLst>
      <p:ext uri="{BB962C8B-B14F-4D97-AF65-F5344CB8AC3E}">
        <p14:creationId xmlns:p14="http://schemas.microsoft.com/office/powerpoint/2010/main" val="404546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BB2D-94CC-4C73-9CAD-87450553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3004"/>
            <a:ext cx="8153400" cy="609600"/>
          </a:xfrm>
        </p:spPr>
        <p:txBody>
          <a:bodyPr/>
          <a:lstStyle/>
          <a:p>
            <a:r>
              <a:rPr lang="en-US" dirty="0"/>
              <a:t>Fact #6: Half of Patients with Angina and an Abnormal Stress Test Have Do Not Obstructive CAD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590A8-42A7-4336-8EA9-9753EC5EE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589809"/>
            <a:ext cx="5943600" cy="4277591"/>
          </a:xfrm>
        </p:spPr>
      </p:pic>
      <p:sp>
        <p:nvSpPr>
          <p:cNvPr id="4" name="Lightning Bolt 3">
            <a:extLst>
              <a:ext uri="{FF2B5EF4-FFF2-40B4-BE49-F238E27FC236}">
                <a16:creationId xmlns:a16="http://schemas.microsoft.com/office/drawing/2014/main" id="{AC21514C-33EA-4A0B-B675-17F1236E267D}"/>
              </a:ext>
            </a:extLst>
          </p:cNvPr>
          <p:cNvSpPr/>
          <p:nvPr/>
        </p:nvSpPr>
        <p:spPr bwMode="auto">
          <a:xfrm>
            <a:off x="2895600" y="2362200"/>
            <a:ext cx="685800" cy="609600"/>
          </a:xfrm>
          <a:prstGeom prst="lightningBol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" pitchFamily="-111" charset="0"/>
              <a:ea typeface="Osaka" pitchFamily="-111" charset="-128"/>
              <a:cs typeface="Osaka" pitchFamily="-111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A3C02-2CEA-4979-AD70-D893A07F969C}"/>
              </a:ext>
            </a:extLst>
          </p:cNvPr>
          <p:cNvSpPr/>
          <p:nvPr/>
        </p:nvSpPr>
        <p:spPr>
          <a:xfrm>
            <a:off x="2514600" y="5867400"/>
            <a:ext cx="3611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2010; 362:886-895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21902-CDA3-452E-90E2-CD091A5E7C0D}"/>
              </a:ext>
            </a:extLst>
          </p:cNvPr>
          <p:cNvSpPr txBox="1"/>
          <p:nvPr/>
        </p:nvSpPr>
        <p:spPr>
          <a:xfrm flipH="1">
            <a:off x="4846319" y="2468881"/>
            <a:ext cx="224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1313"/>
                </a:solidFill>
              </a:rPr>
              <a:t>N=398,978</a:t>
            </a:r>
          </a:p>
        </p:txBody>
      </p:sp>
    </p:spTree>
    <p:extLst>
      <p:ext uri="{BB962C8B-B14F-4D97-AF65-F5344CB8AC3E}">
        <p14:creationId xmlns:p14="http://schemas.microsoft.com/office/powerpoint/2010/main" val="39115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DC8816D6-B2C0-4E96-9BFA-47753793C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76200"/>
            <a:ext cx="6188869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06176B80-F456-4EED-8EA1-0E0306B9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22538"/>
            <a:ext cx="4667250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303377DF-E3E2-47D0-8972-664A4537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971800"/>
            <a:ext cx="39973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6">
            <a:extLst>
              <a:ext uri="{FF2B5EF4-FFF2-40B4-BE49-F238E27FC236}">
                <a16:creationId xmlns:a16="http://schemas.microsoft.com/office/drawing/2014/main" id="{6C587D08-AFE1-40EB-8411-515725C9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867400"/>
            <a:ext cx="2624138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2DFAA-432F-48A0-9117-32AC079A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0513"/>
            <a:ext cx="2819399" cy="1066800"/>
          </a:xfrm>
        </p:spPr>
        <p:txBody>
          <a:bodyPr/>
          <a:lstStyle/>
          <a:p>
            <a:r>
              <a:rPr lang="en-US" sz="2400" dirty="0"/>
              <a:t>Fact #7: Coronary Spasm is  Found in 58% of Patients with Angina and Non-obstructive CAD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>
            <a:extLst>
              <a:ext uri="{FF2B5EF4-FFF2-40B4-BE49-F238E27FC236}">
                <a16:creationId xmlns:a16="http://schemas.microsoft.com/office/drawing/2014/main" id="{BA0D140A-319C-47B3-AF0A-61BE2620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Disclosure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1B47E-65E7-42C1-87B7-757FD39ED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3429000" cy="609600"/>
          </a:xfrm>
        </p:spPr>
        <p:txBody>
          <a:bodyPr/>
          <a:lstStyle/>
          <a:p>
            <a:r>
              <a:rPr lang="en-US" sz="2800" dirty="0"/>
              <a:t>No conflicts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C37A2-E451-40BA-9005-59DA38F0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420148"/>
            <a:ext cx="3505200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95E3D-436F-44CB-9344-BF65BB2835A7}"/>
              </a:ext>
            </a:extLst>
          </p:cNvPr>
          <p:cNvSpPr txBox="1"/>
          <p:nvPr/>
        </p:nvSpPr>
        <p:spPr>
          <a:xfrm flipH="1">
            <a:off x="457200" y="28194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I practiced interventional cardiology for 19 years before becoming a general cardiologist in 2012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4B8B-3308-48EC-B5DE-A452EEFC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067800" cy="762000"/>
          </a:xfrm>
        </p:spPr>
        <p:txBody>
          <a:bodyPr/>
          <a:lstStyle/>
          <a:p>
            <a:r>
              <a:rPr lang="en-US" sz="4400" dirty="0"/>
              <a:t>Therapy of Coronary Artery Spasm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49BFB-664E-40AF-AA1F-1D007FD9A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61707"/>
            <a:ext cx="8153400" cy="4495800"/>
          </a:xfrm>
        </p:spPr>
        <p:txBody>
          <a:bodyPr/>
          <a:lstStyle/>
          <a:p>
            <a:r>
              <a:rPr lang="en-US" sz="3200" dirty="0"/>
              <a:t>Smoking Cessation</a:t>
            </a:r>
            <a:r>
              <a:rPr lang="en-US" sz="3200" dirty="0">
                <a:solidFill>
                  <a:srgbClr val="FFFF00"/>
                </a:solidFill>
              </a:rPr>
              <a:t>*</a:t>
            </a:r>
          </a:p>
          <a:p>
            <a:r>
              <a:rPr lang="en-US" sz="3200" dirty="0"/>
              <a:t>Calcium Antagonists</a:t>
            </a:r>
            <a:r>
              <a:rPr lang="en-US" sz="3200" dirty="0">
                <a:solidFill>
                  <a:srgbClr val="FFFF00"/>
                </a:solidFill>
              </a:rPr>
              <a:t>*</a:t>
            </a:r>
          </a:p>
          <a:p>
            <a:r>
              <a:rPr lang="en-US" sz="3200" dirty="0"/>
              <a:t>Long-acting Nitrates</a:t>
            </a:r>
            <a:r>
              <a:rPr lang="en-US" sz="3200" dirty="0">
                <a:solidFill>
                  <a:srgbClr val="FFFF00"/>
                </a:solidFill>
              </a:rPr>
              <a:t>*</a:t>
            </a:r>
          </a:p>
          <a:p>
            <a:r>
              <a:rPr lang="en-US" sz="3200" dirty="0"/>
              <a:t>Statin therapy</a:t>
            </a:r>
            <a:r>
              <a:rPr lang="en-US" sz="3200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DEC25-A4D1-4DC5-82E7-EBB977229614}"/>
              </a:ext>
            </a:extLst>
          </p:cNvPr>
          <p:cNvSpPr txBox="1"/>
          <p:nvPr/>
        </p:nvSpPr>
        <p:spPr>
          <a:xfrm>
            <a:off x="609600" y="5791200"/>
            <a:ext cx="27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* Included in OMT</a:t>
            </a:r>
          </a:p>
        </p:txBody>
      </p:sp>
    </p:spTree>
    <p:extLst>
      <p:ext uri="{BB962C8B-B14F-4D97-AF65-F5344CB8AC3E}">
        <p14:creationId xmlns:p14="http://schemas.microsoft.com/office/powerpoint/2010/main" val="1453043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80DF-8BD3-46F8-8182-F7683C23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9315254" cy="1066800"/>
          </a:xfrm>
        </p:spPr>
        <p:txBody>
          <a:bodyPr/>
          <a:lstStyle/>
          <a:p>
            <a:r>
              <a:rPr lang="en-US" dirty="0"/>
              <a:t>Fact #8: </a:t>
            </a:r>
            <a:br>
              <a:rPr lang="en-US" dirty="0"/>
            </a:br>
            <a:r>
              <a:rPr lang="en-US" dirty="0"/>
              <a:t>90% of Resistance to Coronary Blood Flow Occurs in the Arteries Not Visible by Angiography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EA942-7996-450A-BE22-94330785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12" y="1752600"/>
            <a:ext cx="6736629" cy="43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1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03A3171E-0FD7-4FC2-89DE-31FE6314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940050"/>
            <a:ext cx="393065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>
            <a:extLst>
              <a:ext uri="{FF2B5EF4-FFF2-40B4-BE49-F238E27FC236}">
                <a16:creationId xmlns:a16="http://schemas.microsoft.com/office/drawing/2014/main" id="{99B37D96-CA32-4B55-8976-63D3F767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57785"/>
            <a:ext cx="5702431" cy="177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2">
            <a:extLst>
              <a:ext uri="{FF2B5EF4-FFF2-40B4-BE49-F238E27FC236}">
                <a16:creationId xmlns:a16="http://schemas.microsoft.com/office/drawing/2014/main" id="{B04D494C-75D1-4DDD-8B66-3DF523E9F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302668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Georgia" panose="02040502050405020303" pitchFamily="18" charset="0"/>
              </a:rPr>
              <a:t>N= 1439</a:t>
            </a:r>
          </a:p>
        </p:txBody>
      </p:sp>
      <p:pic>
        <p:nvPicPr>
          <p:cNvPr id="69637" name="Picture 4">
            <a:extLst>
              <a:ext uri="{FF2B5EF4-FFF2-40B4-BE49-F238E27FC236}">
                <a16:creationId xmlns:a16="http://schemas.microsoft.com/office/drawing/2014/main" id="{E3152820-BB70-4206-922B-9B2D34C4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096000"/>
            <a:ext cx="19240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5">
            <a:extLst>
              <a:ext uri="{FF2B5EF4-FFF2-40B4-BE49-F238E27FC236}">
                <a16:creationId xmlns:a16="http://schemas.microsoft.com/office/drawing/2014/main" id="{0C6CBC61-D108-440A-8830-456911934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286000"/>
            <a:ext cx="35845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08155-EF30-4FEE-9E38-A9864896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" y="1367850"/>
            <a:ext cx="3340229" cy="1066800"/>
          </a:xfrm>
        </p:spPr>
        <p:txBody>
          <a:bodyPr/>
          <a:lstStyle/>
          <a:p>
            <a:r>
              <a:rPr lang="en-US" sz="2400" dirty="0"/>
              <a:t>Fact #9: Microvascular Dysfunction is Found in 64% of Patients With Angina But Without Obstructive CAD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08E93D95-4095-4E8C-A38B-D8793B2C0E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6850" y="-76200"/>
            <a:ext cx="8801100" cy="1189038"/>
          </a:xfrm>
        </p:spPr>
        <p:txBody>
          <a:bodyPr/>
          <a:lstStyle/>
          <a:p>
            <a:pPr algn="ctr"/>
            <a:r>
              <a:rPr lang="en-US" altLang="en-US" sz="3400">
                <a:solidFill>
                  <a:schemeClr val="tx1"/>
                </a:solidFill>
              </a:rPr>
              <a:t>Coronary Flow Reserve by Rb-82 PET Microvascular Dysfunction</a:t>
            </a:r>
          </a:p>
        </p:txBody>
      </p:sp>
      <p:pic>
        <p:nvPicPr>
          <p:cNvPr id="531459" name="Picture 2">
            <a:extLst>
              <a:ext uri="{FF2B5EF4-FFF2-40B4-BE49-F238E27FC236}">
                <a16:creationId xmlns:a16="http://schemas.microsoft.com/office/drawing/2014/main" id="{30D8F624-DE08-45C5-A425-25C68C2C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093788"/>
            <a:ext cx="5449888" cy="5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996" name="TextBox 4">
            <a:extLst>
              <a:ext uri="{FF2B5EF4-FFF2-40B4-BE49-F238E27FC236}">
                <a16:creationId xmlns:a16="http://schemas.microsoft.com/office/drawing/2014/main" id="{108AF39F-B858-41D6-8448-7628E1DB2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6003925"/>
            <a:ext cx="1909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Arial Narrow" panose="020B0606020202030204" pitchFamily="34" charset="0"/>
              </a:rPr>
              <a:t>JACC 2009;54(1):1-15.</a:t>
            </a:r>
          </a:p>
        </p:txBody>
      </p:sp>
      <p:sp>
        <p:nvSpPr>
          <p:cNvPr id="84997" name="TextBox 3">
            <a:extLst>
              <a:ext uri="{FF2B5EF4-FFF2-40B4-BE49-F238E27FC236}">
                <a16:creationId xmlns:a16="http://schemas.microsoft.com/office/drawing/2014/main" id="{7E15EFC4-5143-4659-B609-0F1C8B86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41600"/>
            <a:ext cx="1179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84998" name="TextBox 6">
            <a:extLst>
              <a:ext uri="{FF2B5EF4-FFF2-40B4-BE49-F238E27FC236}">
                <a16:creationId xmlns:a16="http://schemas.microsoft.com/office/drawing/2014/main" id="{3176EB2C-45BB-4573-AD19-F3D56BED8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4700588"/>
            <a:ext cx="1487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Diffuse /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Mild CAD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72CF3E-AE97-4FDE-869A-67BAB32C1605}"/>
              </a:ext>
            </a:extLst>
          </p:cNvPr>
          <p:cNvCxnSpPr/>
          <p:nvPr/>
        </p:nvCxnSpPr>
        <p:spPr>
          <a:xfrm flipH="1">
            <a:off x="8534400" y="2667000"/>
            <a:ext cx="51435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279325-E5BF-47C7-9B7C-C3C92BF05C2B}"/>
              </a:ext>
            </a:extLst>
          </p:cNvPr>
          <p:cNvCxnSpPr/>
          <p:nvPr/>
        </p:nvCxnSpPr>
        <p:spPr>
          <a:xfrm flipH="1">
            <a:off x="8629650" y="5116513"/>
            <a:ext cx="51435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1" name="Rectangle 1">
            <a:extLst>
              <a:ext uri="{FF2B5EF4-FFF2-40B4-BE49-F238E27FC236}">
                <a16:creationId xmlns:a16="http://schemas.microsoft.com/office/drawing/2014/main" id="{A02B27CA-1573-4B7C-9C28-933C89BE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143000"/>
            <a:ext cx="18478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Georgia" panose="02040502050405020303" pitchFamily="18" charset="0"/>
              </a:rPr>
              <a:t>PET perfusion imaging has become the gold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Georgia" panose="02040502050405020303" pitchFamily="18" charset="0"/>
              </a:rPr>
              <a:t>standard of evaluation due to the linear relationship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Georgia" panose="02040502050405020303" pitchFamily="18" charset="0"/>
              </a:rPr>
              <a:t>between myocardial blood flow (MBF) and radioisotope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Georgia" panose="02040502050405020303" pitchFamily="18" charset="0"/>
              </a:rPr>
              <a:t>signal intensity, allowing highly accurate MBF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Georgia" panose="02040502050405020303" pitchFamily="18" charset="0"/>
              </a:rPr>
              <a:t>quantification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3">
            <a:extLst>
              <a:ext uri="{FF2B5EF4-FFF2-40B4-BE49-F238E27FC236}">
                <a16:creationId xmlns:a16="http://schemas.microsoft.com/office/drawing/2014/main" id="{15410D7A-849C-45EF-BF2A-19BEFC05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429000"/>
            <a:ext cx="3757612" cy="24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4">
            <a:extLst>
              <a:ext uri="{FF2B5EF4-FFF2-40B4-BE49-F238E27FC236}">
                <a16:creationId xmlns:a16="http://schemas.microsoft.com/office/drawing/2014/main" id="{FD6F9795-543E-4D82-B8B5-820A8B58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3429000"/>
            <a:ext cx="4468812" cy="24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5">
            <a:extLst>
              <a:ext uri="{FF2B5EF4-FFF2-40B4-BE49-F238E27FC236}">
                <a16:creationId xmlns:a16="http://schemas.microsoft.com/office/drawing/2014/main" id="{3F10348B-C587-4D09-A9AA-67A1D7AF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6075363"/>
            <a:ext cx="187325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4" name="TextBox 1">
            <a:extLst>
              <a:ext uri="{FF2B5EF4-FFF2-40B4-BE49-F238E27FC236}">
                <a16:creationId xmlns:a16="http://schemas.microsoft.com/office/drawing/2014/main" id="{2105599D-49ED-4C6D-A244-DF9BC12E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5924550"/>
            <a:ext cx="562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Georgia" panose="02040502050405020303" pitchFamily="18" charset="0"/>
              </a:rPr>
              <a:t>MACE= death, MI, revascularization, CHF admission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EC9F4-4B6B-48E5-9192-A6AD7329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429" y="284162"/>
            <a:ext cx="2847376" cy="2995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8BCA4-DDA8-4BEB-A343-70449A65B23C}"/>
              </a:ext>
            </a:extLst>
          </p:cNvPr>
          <p:cNvSpPr/>
          <p:nvPr/>
        </p:nvSpPr>
        <p:spPr>
          <a:xfrm>
            <a:off x="304800" y="381000"/>
            <a:ext cx="52175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/>
              <a:t>Outcomes of Patients with Microvascular Dysfunction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B404-1352-4A20-9583-43373D30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066800"/>
          </a:xfrm>
        </p:spPr>
        <p:txBody>
          <a:bodyPr/>
          <a:lstStyle/>
          <a:p>
            <a:pPr algn="ctr"/>
            <a:r>
              <a:rPr lang="en-US" sz="3600" dirty="0"/>
              <a:t>Mortality in Patients with Abnormal CFR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782D7-8B21-4B50-8273-EB44D6A00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09800"/>
            <a:ext cx="7086600" cy="30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3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0CEB068F-C23B-42D5-A6FE-36B0A9104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613" y="319088"/>
            <a:ext cx="8153400" cy="1066800"/>
          </a:xfrm>
        </p:spPr>
        <p:txBody>
          <a:bodyPr/>
          <a:lstStyle/>
          <a:p>
            <a:pPr algn="ctr"/>
            <a:r>
              <a:rPr lang="en-US" altLang="en-US" dirty="0"/>
              <a:t>There is No Proven Treatment of Coronary Microvascular Dysfunction</a:t>
            </a:r>
          </a:p>
        </p:txBody>
      </p:sp>
      <p:pic>
        <p:nvPicPr>
          <p:cNvPr id="73731" name="Picture 2">
            <a:extLst>
              <a:ext uri="{FF2B5EF4-FFF2-40B4-BE49-F238E27FC236}">
                <a16:creationId xmlns:a16="http://schemas.microsoft.com/office/drawing/2014/main" id="{73B5EC8F-A7DF-47FA-8D51-5C0BEDAB6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2205037"/>
            <a:ext cx="8264525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Rectangle 1">
            <a:extLst>
              <a:ext uri="{FF2B5EF4-FFF2-40B4-BE49-F238E27FC236}">
                <a16:creationId xmlns:a16="http://schemas.microsoft.com/office/drawing/2014/main" id="{6A279EB4-14F4-470F-B93B-0C3741BF8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870575"/>
            <a:ext cx="571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Osaka"/>
              </a:rPr>
              <a:t>European Heart Journal May 2014, 35 (17) 1101-1111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16CE0A-F66F-4687-B0A1-3E6A5D78DA3D}"/>
              </a:ext>
            </a:extLst>
          </p:cNvPr>
          <p:cNvSpPr/>
          <p:nvPr/>
        </p:nvSpPr>
        <p:spPr>
          <a:xfrm>
            <a:off x="3505200" y="2893586"/>
            <a:ext cx="299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75A112-6CAB-48BA-B2E1-F12D3FE62DCB}"/>
              </a:ext>
            </a:extLst>
          </p:cNvPr>
          <p:cNvSpPr/>
          <p:nvPr/>
        </p:nvSpPr>
        <p:spPr>
          <a:xfrm>
            <a:off x="1503191" y="3105834"/>
            <a:ext cx="299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CFAD4-FE59-4528-8C32-69D81BB56D29}"/>
              </a:ext>
            </a:extLst>
          </p:cNvPr>
          <p:cNvSpPr txBox="1"/>
          <p:nvPr/>
        </p:nvSpPr>
        <p:spPr>
          <a:xfrm flipH="1">
            <a:off x="872783" y="5137834"/>
            <a:ext cx="278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*Included in OMT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B5B2F-D844-47E8-99C6-54A4E4D0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524000"/>
            <a:ext cx="8096250" cy="3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880554-6EFA-4BCD-84F3-1B31AD90696D}"/>
              </a:ext>
            </a:extLst>
          </p:cNvPr>
          <p:cNvSpPr/>
          <p:nvPr/>
        </p:nvSpPr>
        <p:spPr bwMode="auto">
          <a:xfrm>
            <a:off x="4953000" y="2514600"/>
            <a:ext cx="19812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orgia" pitchFamily="-111" charset="0"/>
              <a:ea typeface="Osaka" pitchFamily="-111" charset="-128"/>
              <a:cs typeface="Osaka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7787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F087-FF9F-49B8-B1EC-5E5092C0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Main CAD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675F9-E570-4D92-970A-9FE693BD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83" y="1620078"/>
            <a:ext cx="6838712" cy="3376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A24BD-782B-4C98-9BAF-9253A0395EF2}"/>
              </a:ext>
            </a:extLst>
          </p:cNvPr>
          <p:cNvSpPr txBox="1"/>
          <p:nvPr/>
        </p:nvSpPr>
        <p:spPr>
          <a:xfrm>
            <a:off x="427087" y="5191343"/>
            <a:ext cx="8753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2.1% of 13,000 coronary angiograms at University of Virginia</a:t>
            </a:r>
          </a:p>
          <a:p>
            <a:endParaRPr lang="en-US" dirty="0"/>
          </a:p>
          <a:p>
            <a:r>
              <a:rPr lang="en-US" dirty="0"/>
              <a:t>Catheterization and Cardiovascular Interventions 67:357–362 (2006)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AB73C-3558-4E51-B00C-8D68E1DB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39" y="1173760"/>
            <a:ext cx="4231681" cy="40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7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B45C-E835-49DD-8348-88DE436D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239274"/>
            <a:ext cx="8153400" cy="1066800"/>
          </a:xfrm>
        </p:spPr>
        <p:txBody>
          <a:bodyPr/>
          <a:lstStyle/>
          <a:p>
            <a:pPr algn="ctr"/>
            <a:r>
              <a:rPr lang="en-US" sz="3600" dirty="0"/>
              <a:t>Survival: CABG vs. Medical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BDE66-D266-4F0F-8877-EDA629C1D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1" y="1681183"/>
            <a:ext cx="5358151" cy="201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B7230-0116-421D-8755-F873ED8B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524000"/>
            <a:ext cx="3263400" cy="44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70E9D-8FDF-43F5-AA4A-2C9EC2381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020331"/>
            <a:ext cx="4458287" cy="14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460F-1D78-48DA-8307-44EB5703C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153400" cy="106680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Debate Topic:</a:t>
            </a:r>
            <a:br>
              <a:rPr lang="en-US" dirty="0"/>
            </a:br>
            <a:r>
              <a:rPr lang="en-US" dirty="0"/>
              <a:t>Initial PCI vs. Medical Therapy for Symptomatic Stable Ischemic Heart Disease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CBC94-17E3-4AB0-A0A7-223A1AA206F4}"/>
              </a:ext>
            </a:extLst>
          </p:cNvPr>
          <p:cNvSpPr/>
          <p:nvPr/>
        </p:nvSpPr>
        <p:spPr>
          <a:xfrm>
            <a:off x="304800" y="2413338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Question: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Does PCI improve outcomes for symptomatic stable ischemic heart disease patients, in the absence of acute coronary plaque rupture, compared to optimal medical therapy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2704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07F5-460E-4541-85F1-7D8C3FF48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685800"/>
          </a:xfrm>
        </p:spPr>
        <p:txBody>
          <a:bodyPr/>
          <a:lstStyle/>
          <a:p>
            <a:pPr algn="ctr"/>
            <a:r>
              <a:rPr lang="en-US" sz="3600" dirty="0"/>
              <a:t>Diagnostic Modalities for Left Main CAD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DFD4D-1669-4513-B0FF-2A7DB6799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4495800"/>
          </a:xfrm>
        </p:spPr>
        <p:txBody>
          <a:bodyPr/>
          <a:lstStyle/>
          <a:p>
            <a:r>
              <a:rPr lang="en-US" sz="2800" dirty="0">
                <a:solidFill>
                  <a:srgbClr val="00B0F0"/>
                </a:solidFill>
              </a:rPr>
              <a:t>Treadmill Stress Test</a:t>
            </a:r>
          </a:p>
          <a:p>
            <a:pPr lvl="1"/>
            <a:r>
              <a:rPr lang="en-US" sz="2000" dirty="0"/>
              <a:t>No radiation, low cost, high NPV (94%), low PPV (26%)</a:t>
            </a:r>
          </a:p>
          <a:p>
            <a:r>
              <a:rPr lang="en-US" sz="2800" dirty="0">
                <a:solidFill>
                  <a:srgbClr val="00B0F0"/>
                </a:solidFill>
              </a:rPr>
              <a:t>Nuclear Stress Test</a:t>
            </a:r>
          </a:p>
          <a:p>
            <a:pPr lvl="1"/>
            <a:r>
              <a:rPr lang="en-US" sz="2000" dirty="0"/>
              <a:t>Radiation, low sensitivity (64%), high specificity (94%)</a:t>
            </a:r>
          </a:p>
          <a:p>
            <a:r>
              <a:rPr lang="en-US" sz="2800" dirty="0">
                <a:solidFill>
                  <a:srgbClr val="00B0F0"/>
                </a:solidFill>
              </a:rPr>
              <a:t>Stress Echo</a:t>
            </a:r>
          </a:p>
          <a:p>
            <a:pPr lvl="1"/>
            <a:r>
              <a:rPr lang="en-US" sz="2000" dirty="0"/>
              <a:t>No radiation, high NPV (100%), high PPV (100%)</a:t>
            </a:r>
          </a:p>
          <a:p>
            <a:r>
              <a:rPr lang="en-US" sz="2800" dirty="0">
                <a:solidFill>
                  <a:srgbClr val="00B0F0"/>
                </a:solidFill>
              </a:rPr>
              <a:t>Coronary CTA</a:t>
            </a:r>
          </a:p>
          <a:p>
            <a:pPr lvl="1"/>
            <a:r>
              <a:rPr lang="en-US" sz="2000" dirty="0"/>
              <a:t>Radiation, anatomical detail, high NPV (100%), high PPV (100%)</a:t>
            </a:r>
          </a:p>
        </p:txBody>
      </p:sp>
    </p:spTree>
    <p:extLst>
      <p:ext uri="{BB962C8B-B14F-4D97-AF65-F5344CB8AC3E}">
        <p14:creationId xmlns:p14="http://schemas.microsoft.com/office/powerpoint/2010/main" val="100899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DF66-D68C-430E-B827-0D458F6D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066800"/>
          </a:xfrm>
        </p:spPr>
        <p:txBody>
          <a:bodyPr/>
          <a:lstStyle/>
          <a:p>
            <a:pPr algn="ctr"/>
            <a:r>
              <a:rPr lang="en-US" sz="4000" dirty="0"/>
              <a:t>Multivessel CAD with Depressed LVEF-</a:t>
            </a:r>
            <a:br>
              <a:rPr lang="en-US" sz="4000" dirty="0"/>
            </a:br>
            <a:r>
              <a:rPr lang="en-US" sz="4000" dirty="0"/>
              <a:t>STICH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52AC2-DC27-496E-B403-E258FCB4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40822"/>
            <a:ext cx="3953290" cy="2776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BCF00-C4F8-4E96-AA86-B060B4EC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034" y="2040822"/>
            <a:ext cx="4369166" cy="27763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9D76E-69FC-4FC4-810E-8AD3CD0E2778}"/>
              </a:ext>
            </a:extLst>
          </p:cNvPr>
          <p:cNvSpPr/>
          <p:nvPr/>
        </p:nvSpPr>
        <p:spPr>
          <a:xfrm>
            <a:off x="5029200" y="5097190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2016;374:1511-20.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86419-BF23-4BB3-B63B-5FA8C07ED77E}"/>
              </a:ext>
            </a:extLst>
          </p:cNvPr>
          <p:cNvSpPr/>
          <p:nvPr/>
        </p:nvSpPr>
        <p:spPr>
          <a:xfrm>
            <a:off x="626345" y="5087251"/>
            <a:ext cx="3498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2011;364:1607-16.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42B91-AD01-4943-994A-DF0633ACB3E3}"/>
              </a:ext>
            </a:extLst>
          </p:cNvPr>
          <p:cNvSpPr txBox="1"/>
          <p:nvPr/>
        </p:nvSpPr>
        <p:spPr>
          <a:xfrm flipH="1">
            <a:off x="2114505" y="5726656"/>
            <a:ext cx="454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N=1212, CAD suitable for CABG, EF &lt;35%</a:t>
            </a:r>
          </a:p>
        </p:txBody>
      </p:sp>
    </p:spTree>
    <p:extLst>
      <p:ext uri="{BB962C8B-B14F-4D97-AF65-F5344CB8AC3E}">
        <p14:creationId xmlns:p14="http://schemas.microsoft.com/office/powerpoint/2010/main" val="245027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3A90B22-B795-4EFA-BA62-16C44486E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828800"/>
            <a:ext cx="6929437" cy="367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26FD0BFE-28C4-4739-8828-BDD132AD0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8" y="381000"/>
            <a:ext cx="9059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  <a:latin typeface="Georgia" panose="02040502050405020303" pitchFamily="18" charset="0"/>
              </a:rPr>
              <a:t>Let’s Talk About Some Real Patients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5BEF540-521B-4B1D-A075-249CE946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56388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Georgia" panose="02040502050405020303" pitchFamily="18" charset="0"/>
              </a:rPr>
              <a:t>National Library of Medicine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Georgia" panose="02040502050405020303" pitchFamily="18" charset="0"/>
              </a:rPr>
              <a:t>A doctor, a patient and hospital staff in grand rounds in the 1920s.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0CFD-4520-4E59-9F6E-8E3E7498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pPr algn="ctr"/>
            <a:r>
              <a:rPr lang="en-US" sz="4400" dirty="0"/>
              <a:t>Case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A647-6BF0-4710-9967-616A66C49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61-year old executive with hypertension who developed chest pain while walking briskly outside on a cold day</a:t>
            </a:r>
          </a:p>
          <a:p>
            <a:r>
              <a:rPr lang="en-US" sz="3200" dirty="0"/>
              <a:t>LDL 120 mg/dl</a:t>
            </a:r>
          </a:p>
          <a:p>
            <a:r>
              <a:rPr lang="en-US" sz="3200" dirty="0"/>
              <a:t>The pain resolved spontaneously with rest</a:t>
            </a:r>
          </a:p>
          <a:p>
            <a:r>
              <a:rPr lang="en-US" sz="3200" dirty="0"/>
              <a:t>He had one additional similar episode and presented to his PCP</a:t>
            </a:r>
          </a:p>
        </p:txBody>
      </p:sp>
    </p:spTree>
    <p:extLst>
      <p:ext uri="{BB962C8B-B14F-4D97-AF65-F5344CB8AC3E}">
        <p14:creationId xmlns:p14="http://schemas.microsoft.com/office/powerpoint/2010/main" val="4093005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5E455-9348-466A-BDCC-8628A2E7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4DB1-D1F3-4F66-8A21-960F3D2C7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Exercise Stress Test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Nuclear Stress Test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Stress Echo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Coronary CT Angiogram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Cardiac Cath/PCI/CABG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Begin Medical Therapy and Reassess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718550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4773B-C5F2-43D2-9053-13E0CA99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</p:spPr>
        <p:txBody>
          <a:bodyPr/>
          <a:lstStyle/>
          <a:p>
            <a:pPr algn="ctr"/>
            <a:r>
              <a:rPr lang="en-US" sz="4400" dirty="0"/>
              <a:t>CCTA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F17D9-392E-4DAF-9904-DE82133D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28800"/>
            <a:ext cx="67913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8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0114EC9-D8CB-445C-A4B0-5A79C3981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438" y="0"/>
            <a:ext cx="8153400" cy="685800"/>
          </a:xfrm>
        </p:spPr>
        <p:txBody>
          <a:bodyPr/>
          <a:lstStyle/>
          <a:p>
            <a:pPr algn="ctr"/>
            <a:r>
              <a:rPr lang="en-US" altLang="en-US"/>
              <a:t>Stress Echo</a:t>
            </a:r>
          </a:p>
        </p:txBody>
      </p:sp>
      <p:pic>
        <p:nvPicPr>
          <p:cNvPr id="2" name="JL 4 ch and 2 ch rest and peak.avi">
            <a:hlinkClick r:id="" action="ppaction://media"/>
            <a:extLst>
              <a:ext uri="{FF2B5EF4-FFF2-40B4-BE49-F238E27FC236}">
                <a16:creationId xmlns:a16="http://schemas.microsoft.com/office/drawing/2014/main" id="{5453C765-B348-4220-96DC-04B4E3FFC1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84213"/>
            <a:ext cx="4405313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D2DF2FB3-D0BE-4BF2-92E5-D5DC1333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987800"/>
            <a:ext cx="53863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3317BE1F-21DE-4340-90C3-54B97145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8713"/>
            <a:ext cx="4419600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2AA63CA3-D9C4-4A9C-8088-74E25C7AB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28713"/>
            <a:ext cx="4343400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itle 1">
            <a:extLst>
              <a:ext uri="{FF2B5EF4-FFF2-40B4-BE49-F238E27FC236}">
                <a16:creationId xmlns:a16="http://schemas.microsoft.com/office/drawing/2014/main" id="{242C9AB4-EB26-44A2-B28B-9859AE959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381000"/>
          </a:xfrm>
        </p:spPr>
        <p:txBody>
          <a:bodyPr/>
          <a:lstStyle/>
          <a:p>
            <a:pPr algn="ctr"/>
            <a:r>
              <a:rPr lang="en-US" altLang="en-US" dirty="0"/>
              <a:t>OMT is Medication and Lifestyle Modification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C8CB99-8C7D-47AA-93D5-25ECA39F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304800"/>
            <a:ext cx="8153400" cy="1066800"/>
          </a:xfrm>
        </p:spPr>
        <p:txBody>
          <a:bodyPr/>
          <a:lstStyle/>
          <a:p>
            <a:pPr algn="ctr"/>
            <a:r>
              <a:rPr lang="en-US" sz="4400" dirty="0"/>
              <a:t>Case #2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1888A-AA2B-44C9-AF18-4F67774D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914400"/>
            <a:ext cx="8153400" cy="4495800"/>
          </a:xfrm>
        </p:spPr>
        <p:txBody>
          <a:bodyPr/>
          <a:lstStyle/>
          <a:p>
            <a:r>
              <a:rPr lang="en-US" sz="2800" dirty="0"/>
              <a:t>41-year old man with elevated triglycerides but no history of hypertension, diabetes or smoking develops exertional chest pain at work as a construction supervisor</a:t>
            </a:r>
          </a:p>
          <a:p>
            <a:r>
              <a:rPr lang="en-US" sz="2800" dirty="0"/>
              <a:t>His pain was relieved by sublingual nitroglycerin</a:t>
            </a:r>
          </a:p>
          <a:p>
            <a:r>
              <a:rPr lang="en-US" sz="2800" dirty="0"/>
              <a:t>He had undergone 2 coronary angiograms previously that were normal</a:t>
            </a:r>
          </a:p>
          <a:p>
            <a:r>
              <a:rPr lang="en-US" sz="2800" dirty="0"/>
              <a:t>He had his gall bladder removed which did not improve his symptoms</a:t>
            </a:r>
          </a:p>
        </p:txBody>
      </p:sp>
    </p:spTree>
    <p:extLst>
      <p:ext uri="{BB962C8B-B14F-4D97-AF65-F5344CB8AC3E}">
        <p14:creationId xmlns:p14="http://schemas.microsoft.com/office/powerpoint/2010/main" val="1999613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5E455-9348-466A-BDCC-8628A2E7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4DB1-D1F3-4F66-8A21-960F3D2C7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Exercise Stress Test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Nuclear Stress Test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Stress Echo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Coronary CT Angiogram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Cardiac Cath/PCI/CABG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Begin Medical Therapy and Reassess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07342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E933B8-692A-4B33-9272-89A804CE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6724471" cy="50296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3D612-6B0B-4A6A-B3DF-9F05B4B54720}"/>
              </a:ext>
            </a:extLst>
          </p:cNvPr>
          <p:cNvSpPr/>
          <p:nvPr/>
        </p:nvSpPr>
        <p:spPr>
          <a:xfrm>
            <a:off x="0" y="54864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"if you have no data, you're just another person with an opinion" </a:t>
            </a:r>
          </a:p>
        </p:txBody>
      </p:sp>
    </p:spTree>
    <p:extLst>
      <p:ext uri="{BB962C8B-B14F-4D97-AF65-F5344CB8AC3E}">
        <p14:creationId xmlns:p14="http://schemas.microsoft.com/office/powerpoint/2010/main" val="3736691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CB559-09AF-4093-A10D-37D8899D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604519"/>
            <a:ext cx="8153400" cy="838200"/>
          </a:xfrm>
        </p:spPr>
        <p:txBody>
          <a:bodyPr/>
          <a:lstStyle/>
          <a:p>
            <a:pPr algn="ctr"/>
            <a:r>
              <a:rPr lang="en-US" sz="4000" dirty="0"/>
              <a:t>Repeat Coronary Angiography</a:t>
            </a:r>
            <a:br>
              <a:rPr lang="en-US" sz="4000" dirty="0"/>
            </a:br>
            <a:r>
              <a:rPr lang="en-US" sz="4000" dirty="0"/>
              <a:t>with Acetylcholine Injection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6FF91-C38B-491D-A325-B79E74E36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15" y="1602854"/>
            <a:ext cx="3736411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149EE-24CE-42C8-84A8-750B2E0D7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0200"/>
            <a:ext cx="3980687" cy="3431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6B2299-EB3D-4097-9BE4-C70C22AC0907}"/>
              </a:ext>
            </a:extLst>
          </p:cNvPr>
          <p:cNvSpPr txBox="1"/>
          <p:nvPr/>
        </p:nvSpPr>
        <p:spPr>
          <a:xfrm>
            <a:off x="1371600" y="5255146"/>
            <a:ext cx="6734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DX: Diffuse coronary spasm</a:t>
            </a:r>
          </a:p>
          <a:p>
            <a:r>
              <a:rPr lang="en-US" sz="2800" dirty="0"/>
              <a:t>RX: High dose diltiazem and atorvastatin</a:t>
            </a:r>
          </a:p>
        </p:txBody>
      </p:sp>
    </p:spTree>
    <p:extLst>
      <p:ext uri="{BB962C8B-B14F-4D97-AF65-F5344CB8AC3E}">
        <p14:creationId xmlns:p14="http://schemas.microsoft.com/office/powerpoint/2010/main" val="19031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BB60-F11D-4A1B-BDC6-442C22F6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Case #3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83D5A-1E81-4E21-8B16-EA8A37A07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73-year old woman with type 2 diabetes, obesity and exertional angina for 2 years.</a:t>
            </a:r>
          </a:p>
          <a:p>
            <a:r>
              <a:rPr lang="en-US" sz="3200" dirty="0"/>
              <a:t>Recent normal coronary angiogram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1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5E455-9348-466A-BDCC-8628A2E7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4DB1-D1F3-4F66-8A21-960F3D2C7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Exercise Stress Test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Nuclear Stress Test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Stress Echo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Coronary CT Angiogram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Cardiac Cath/PCI/CABG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Begin Medical Therapy and Reassess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08691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BB60-F11D-4A1B-BDC6-442C22F6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02" y="1661160"/>
            <a:ext cx="4152900" cy="533400"/>
          </a:xfrm>
        </p:spPr>
        <p:txBody>
          <a:bodyPr/>
          <a:lstStyle/>
          <a:p>
            <a:r>
              <a:rPr lang="en-US" dirty="0"/>
              <a:t>Repeat Coronary Angiography with Physiologic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83D5A-1E81-4E21-8B16-EA8A37A07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677" y="2743200"/>
            <a:ext cx="4289298" cy="2667000"/>
          </a:xfrm>
        </p:spPr>
        <p:txBody>
          <a:bodyPr/>
          <a:lstStyle/>
          <a:p>
            <a:r>
              <a:rPr lang="en-US" sz="2400" dirty="0"/>
              <a:t>Normal FFR</a:t>
            </a:r>
          </a:p>
          <a:p>
            <a:r>
              <a:rPr lang="en-US" sz="2400" dirty="0"/>
              <a:t>Reduced CFR 1.3</a:t>
            </a:r>
          </a:p>
          <a:p>
            <a:r>
              <a:rPr lang="en-US" sz="2400" dirty="0"/>
              <a:t>No spasm induced with acetylcholine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F492F-8014-48AE-A08D-616A7EF46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ED148-D78F-42CC-BBCF-252D526F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299301"/>
            <a:ext cx="4289298" cy="5849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B9753-6C22-40A2-B9FF-53C731FA810B}"/>
              </a:ext>
            </a:extLst>
          </p:cNvPr>
          <p:cNvSpPr txBox="1"/>
          <p:nvPr/>
        </p:nvSpPr>
        <p:spPr>
          <a:xfrm flipH="1">
            <a:off x="105656" y="5196840"/>
            <a:ext cx="445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DX: Microvascular Dysfunction</a:t>
            </a:r>
          </a:p>
          <a:p>
            <a:r>
              <a:rPr lang="en-US" sz="2400" dirty="0"/>
              <a:t>RX: Atorvastatin, lisinopril, carvedilol</a:t>
            </a:r>
          </a:p>
        </p:txBody>
      </p:sp>
    </p:spTree>
    <p:extLst>
      <p:ext uri="{BB962C8B-B14F-4D97-AF65-F5344CB8AC3E}">
        <p14:creationId xmlns:p14="http://schemas.microsoft.com/office/powerpoint/2010/main" val="1739234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0D8C3F35-E820-4E3F-BFA6-CFC034CC3F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991600" cy="609600"/>
          </a:xfrm>
        </p:spPr>
        <p:txBody>
          <a:bodyPr/>
          <a:lstStyle/>
          <a:p>
            <a:pPr algn="ctr"/>
            <a:r>
              <a:rPr lang="en-US" altLang="en-US" dirty="0"/>
              <a:t>A Broader View of Myocardial Ischemia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CCFEE-6EEF-4EFB-B80B-168CA8E2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1066800"/>
            <a:ext cx="6815137" cy="486795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E764-4B8B-4C3D-935E-2AE93D54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0" y="304800"/>
            <a:ext cx="10744200" cy="533400"/>
          </a:xfrm>
        </p:spPr>
        <p:txBody>
          <a:bodyPr/>
          <a:lstStyle/>
          <a:p>
            <a:pPr algn="ctr"/>
            <a:br>
              <a:rPr lang="en-US" sz="4000" dirty="0"/>
            </a:br>
            <a:r>
              <a:rPr lang="en-US" sz="4400" dirty="0"/>
              <a:t>My Approach to SIHD in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8DF7-D6B8-4701-A49D-334DCAA5A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" y="1295400"/>
            <a:ext cx="8915400" cy="4495800"/>
          </a:xfrm>
        </p:spPr>
        <p:txBody>
          <a:bodyPr/>
          <a:lstStyle/>
          <a:p>
            <a:r>
              <a:rPr lang="en-US" sz="2800" dirty="0"/>
              <a:t>For patients with appropriate risk factors and stable angina</a:t>
            </a:r>
          </a:p>
          <a:p>
            <a:pPr lvl="1"/>
            <a:r>
              <a:rPr lang="en-US" sz="2400" dirty="0"/>
              <a:t>Initiate OMT</a:t>
            </a:r>
          </a:p>
          <a:p>
            <a:pPr lvl="1"/>
            <a:r>
              <a:rPr lang="en-US" sz="2400" dirty="0"/>
              <a:t>CCTA, nuclear stress or stress echo to rule out left main disease/severe LV dysfunction-not to treat ischemia</a:t>
            </a:r>
          </a:p>
          <a:p>
            <a:pPr lvl="1"/>
            <a:r>
              <a:rPr lang="en-US" sz="2400" dirty="0"/>
              <a:t>Consider </a:t>
            </a:r>
            <a:r>
              <a:rPr lang="en-US" sz="2400" dirty="0" err="1"/>
              <a:t>cath</a:t>
            </a:r>
            <a:r>
              <a:rPr lang="en-US" sz="2400" dirty="0"/>
              <a:t> for persistent angina on maximally tolerated medical therapy with acetylcholine testing to rule out spasm and measurement of coronary flow reserve OR</a:t>
            </a:r>
          </a:p>
          <a:p>
            <a:pPr lvl="1"/>
            <a:r>
              <a:rPr lang="en-US" sz="2400" dirty="0"/>
              <a:t>Vasodilator PET scan to assess CFR</a:t>
            </a:r>
          </a:p>
          <a:p>
            <a:pPr lvl="2"/>
            <a:r>
              <a:rPr lang="en-US" sz="2400" dirty="0"/>
              <a:t>Enroll in clinical trial if microvascular dysfunction</a:t>
            </a:r>
          </a:p>
        </p:txBody>
      </p:sp>
    </p:spTree>
    <p:extLst>
      <p:ext uri="{BB962C8B-B14F-4D97-AF65-F5344CB8AC3E}">
        <p14:creationId xmlns:p14="http://schemas.microsoft.com/office/powerpoint/2010/main" val="14900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61F3EB-B271-4EE9-A598-AF8F452E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828800"/>
            <a:ext cx="8153400" cy="1066800"/>
          </a:xfrm>
        </p:spPr>
        <p:txBody>
          <a:bodyPr/>
          <a:lstStyle/>
          <a:p>
            <a:pPr algn="ctr"/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46665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60AC-F5A6-4AB4-933C-5AD2C8E1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209800"/>
            <a:ext cx="8153400" cy="1066800"/>
          </a:xfrm>
        </p:spPr>
        <p:txBody>
          <a:bodyPr/>
          <a:lstStyle/>
          <a:p>
            <a:pPr algn="ctr"/>
            <a:r>
              <a:rPr lang="en-US" sz="4400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95860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3172E15-2FB9-4E18-8692-3A68D4B32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1066800"/>
          </a:xfrm>
        </p:spPr>
        <p:txBody>
          <a:bodyPr/>
          <a:lstStyle/>
          <a:p>
            <a:pPr algn="ctr"/>
            <a:r>
              <a:rPr lang="en-US" altLang="en-US"/>
              <a:t>Taxonomy of Ischemic Coronary Syndromes:</a:t>
            </a:r>
            <a:br>
              <a:rPr lang="en-US" altLang="en-US"/>
            </a:br>
            <a:r>
              <a:rPr lang="en-US" altLang="en-US"/>
              <a:t>(What’s in a Name?)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C1AFA99-D486-48C4-AFC9-306CB3EC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" charset="0"/>
              <a:buChar char="•"/>
              <a:defRPr/>
            </a:pPr>
            <a:r>
              <a:rPr lang="en-US" altLang="en-US" sz="3200" dirty="0"/>
              <a:t>Acute Coronary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Syndromes</a:t>
            </a:r>
          </a:p>
          <a:p>
            <a:pPr lvl="1">
              <a:buFont typeface="Times" charset="0"/>
              <a:buChar char="•"/>
              <a:defRPr/>
            </a:pPr>
            <a:r>
              <a:rPr lang="en-US" altLang="en-US" sz="2800" dirty="0"/>
              <a:t>Sudden cardiac death</a:t>
            </a:r>
          </a:p>
          <a:p>
            <a:pPr lvl="1">
              <a:buFont typeface="Times" charset="0"/>
              <a:buChar char="•"/>
              <a:defRPr/>
            </a:pPr>
            <a:r>
              <a:rPr lang="en-US" altLang="en-US" sz="2800" dirty="0"/>
              <a:t>ST-elevation myocardial infarction</a:t>
            </a:r>
          </a:p>
          <a:p>
            <a:pPr lvl="1">
              <a:buFont typeface="Times" charset="0"/>
              <a:buChar char="•"/>
              <a:defRPr/>
            </a:pPr>
            <a:r>
              <a:rPr lang="en-US" altLang="en-US" sz="2800" dirty="0"/>
              <a:t>Non-ST-elevation myocardial infarction</a:t>
            </a:r>
          </a:p>
          <a:p>
            <a:pPr lvl="1">
              <a:buFont typeface="Times" charset="0"/>
              <a:buChar char="•"/>
              <a:defRPr/>
            </a:pPr>
            <a:r>
              <a:rPr lang="en-US" altLang="en-US" sz="2800" dirty="0"/>
              <a:t>Unstable angina</a:t>
            </a:r>
          </a:p>
          <a:p>
            <a:pPr>
              <a:buFont typeface="Times" charset="0"/>
              <a:buChar char="•"/>
              <a:defRPr/>
            </a:pPr>
            <a:r>
              <a:rPr lang="en-US" altLang="en-US" sz="3200" dirty="0"/>
              <a:t>Stable Ischemic Heart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altLang="en-US" sz="2800" i="1" dirty="0">
                <a:solidFill>
                  <a:srgbClr val="F8F8F8"/>
                </a:solidFill>
              </a:rPr>
              <a:t>Implies a </a:t>
            </a:r>
            <a:r>
              <a:rPr lang="en-US" altLang="en-US" sz="2800" b="1" i="1" dirty="0">
                <a:solidFill>
                  <a:srgbClr val="F8F8F8"/>
                </a:solidFill>
              </a:rPr>
              <a:t>single</a:t>
            </a:r>
            <a:r>
              <a:rPr lang="en-US" altLang="en-US" sz="2800" i="1" dirty="0">
                <a:solidFill>
                  <a:srgbClr val="F8F8F8"/>
                </a:solidFill>
              </a:rPr>
              <a:t> entity with a </a:t>
            </a:r>
            <a:r>
              <a:rPr lang="en-US" altLang="en-US" sz="2800" b="1" i="1" dirty="0">
                <a:solidFill>
                  <a:srgbClr val="F8F8F8"/>
                </a:solidFill>
              </a:rPr>
              <a:t>single</a:t>
            </a:r>
            <a:r>
              <a:rPr lang="en-US" altLang="en-US" sz="2800" i="1" dirty="0">
                <a:solidFill>
                  <a:srgbClr val="F8F8F8"/>
                </a:solidFill>
              </a:rPr>
              <a:t> cause and a </a:t>
            </a:r>
            <a:r>
              <a:rPr lang="en-US" altLang="en-US" sz="2800" b="1" i="1" dirty="0">
                <a:solidFill>
                  <a:srgbClr val="F8F8F8"/>
                </a:solidFill>
              </a:rPr>
              <a:t>single</a:t>
            </a:r>
            <a:r>
              <a:rPr lang="en-US" altLang="en-US" sz="2800" i="1" dirty="0">
                <a:solidFill>
                  <a:srgbClr val="F8F8F8"/>
                </a:solidFill>
              </a:rPr>
              <a:t> treatment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C7387B1E-CE35-45FC-8F0D-80B8B354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9" y="874693"/>
            <a:ext cx="5739873" cy="392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itle 1">
            <a:extLst>
              <a:ext uri="{FF2B5EF4-FFF2-40B4-BE49-F238E27FC236}">
                <a16:creationId xmlns:a16="http://schemas.microsoft.com/office/drawing/2014/main" id="{2985EBB1-D7DC-4598-9D6C-9A62E00C4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8153400" cy="1066800"/>
          </a:xfrm>
        </p:spPr>
        <p:txBody>
          <a:bodyPr/>
          <a:lstStyle/>
          <a:p>
            <a:pPr algn="ctr"/>
            <a:r>
              <a:rPr lang="en-US" altLang="en-US" dirty="0"/>
              <a:t>Prevalence of Stable Angina</a:t>
            </a: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6E8C1FF8-AEB8-4E8C-89BC-46056B4DC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8058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FCFCFC"/>
                </a:solidFill>
                <a:latin typeface="Verdana" panose="020B060403050404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~8.7 million Americans (M=F) have stable angina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565,000 new cases per year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>
            <a:extLst>
              <a:ext uri="{FF2B5EF4-FFF2-40B4-BE49-F238E27FC236}">
                <a16:creationId xmlns:a16="http://schemas.microsoft.com/office/drawing/2014/main" id="{612CE682-2A10-4327-A313-3B3ECAD4A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/>
              <a:t>Goals of Treatment</a:t>
            </a:r>
          </a:p>
        </p:txBody>
      </p:sp>
      <p:sp>
        <p:nvSpPr>
          <p:cNvPr id="21507" name="Content Placeholder 7">
            <a:extLst>
              <a:ext uri="{FF2B5EF4-FFF2-40B4-BE49-F238E27FC236}">
                <a16:creationId xmlns:a16="http://schemas.microsoft.com/office/drawing/2014/main" id="{6E0D04DA-3BF6-4979-BA0B-67D072BB04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8686800" cy="2133600"/>
          </a:xfrm>
        </p:spPr>
        <p:txBody>
          <a:bodyPr/>
          <a:lstStyle/>
          <a:p>
            <a:r>
              <a:rPr lang="en-US" altLang="en-US" sz="3200" dirty="0"/>
              <a:t>Improve Quantity of Life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</a:rPr>
              <a:t>Prevent death and MI</a:t>
            </a:r>
          </a:p>
          <a:p>
            <a:r>
              <a:rPr lang="en-US" altLang="en-US" sz="3200" dirty="0"/>
              <a:t>Improve Quality of Life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</a:rPr>
              <a:t>Relieve angina</a:t>
            </a:r>
          </a:p>
          <a:p>
            <a:r>
              <a:rPr lang="en-US" altLang="en-US" sz="3200" dirty="0"/>
              <a:t>Spend as little of society’s money as possible</a:t>
            </a:r>
          </a:p>
          <a:p>
            <a:pPr marL="914400" lvl="2" indent="0"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8A82E1-3447-45EF-BE73-00A426006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3733800" cy="1066800"/>
          </a:xfrm>
        </p:spPr>
        <p:txBody>
          <a:bodyPr/>
          <a:lstStyle/>
          <a:p>
            <a:pPr algn="ctr"/>
            <a:r>
              <a:rPr lang="en-US" sz="4400" dirty="0"/>
              <a:t>OMT in 2019</a:t>
            </a:r>
            <a:endParaRPr 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EB478B-CBB1-481D-8121-DDB4B9EB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43878"/>
            <a:ext cx="8153400" cy="4495800"/>
          </a:xfrm>
        </p:spPr>
        <p:txBody>
          <a:bodyPr/>
          <a:lstStyle/>
          <a:p>
            <a:r>
              <a:rPr lang="en-US" dirty="0"/>
              <a:t>Aspirin or clopidogrel</a:t>
            </a:r>
          </a:p>
          <a:p>
            <a:r>
              <a:rPr lang="en-US" dirty="0"/>
              <a:t>Disease-modifying therapy</a:t>
            </a:r>
          </a:p>
          <a:p>
            <a:pPr lvl="1"/>
            <a:r>
              <a:rPr lang="en-US" dirty="0"/>
              <a:t>ACE/ARB</a:t>
            </a:r>
          </a:p>
          <a:p>
            <a:pPr lvl="1"/>
            <a:r>
              <a:rPr lang="en-US" dirty="0"/>
              <a:t>High potency statin</a:t>
            </a:r>
          </a:p>
          <a:p>
            <a:r>
              <a:rPr lang="en-US" dirty="0"/>
              <a:t>Anti-ischemic therapy</a:t>
            </a:r>
          </a:p>
          <a:p>
            <a:pPr lvl="1"/>
            <a:r>
              <a:rPr lang="en-US" dirty="0"/>
              <a:t>Beta blockers</a:t>
            </a:r>
          </a:p>
          <a:p>
            <a:pPr lvl="1"/>
            <a:r>
              <a:rPr lang="en-US" dirty="0"/>
              <a:t>Calcium channel blockers</a:t>
            </a:r>
          </a:p>
          <a:p>
            <a:pPr lvl="1"/>
            <a:r>
              <a:rPr lang="en-US" dirty="0"/>
              <a:t>Nitrates</a:t>
            </a:r>
          </a:p>
          <a:p>
            <a:r>
              <a:rPr lang="en-US" dirty="0"/>
              <a:t>Mediterranean diet</a:t>
            </a:r>
          </a:p>
          <a:p>
            <a:r>
              <a:rPr lang="en-US" dirty="0"/>
              <a:t>Regular Exercise/Cardiac Rehab</a:t>
            </a:r>
          </a:p>
          <a:p>
            <a:r>
              <a:rPr lang="en-US" dirty="0"/>
              <a:t>Smoking Cessation</a:t>
            </a:r>
          </a:p>
          <a:p>
            <a:r>
              <a:rPr lang="en-US" dirty="0"/>
              <a:t>BP and glycemic control</a:t>
            </a:r>
          </a:p>
          <a:p>
            <a:r>
              <a:rPr lang="en-US" dirty="0"/>
              <a:t>Weight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8932F5-E2CB-4449-B2E3-84F6C7DC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263821"/>
            <a:ext cx="3582221" cy="1937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D9F63A-7C42-4CDD-A324-74727A02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097" y="152400"/>
            <a:ext cx="3052052" cy="39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1339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CB8B8D"/>
      </a:dk2>
      <a:lt2>
        <a:srgbClr val="FFFFFF"/>
      </a:lt2>
      <a:accent1>
        <a:srgbClr val="DCC6A7"/>
      </a:accent1>
      <a:accent2>
        <a:srgbClr val="DCC6A7"/>
      </a:accent2>
      <a:accent3>
        <a:srgbClr val="E2C4C5"/>
      </a:accent3>
      <a:accent4>
        <a:srgbClr val="DADADA"/>
      </a:accent4>
      <a:accent5>
        <a:srgbClr val="EBDFD0"/>
      </a:accent5>
      <a:accent6>
        <a:srgbClr val="C7B397"/>
      </a:accent6>
      <a:hlink>
        <a:srgbClr val="FFFFFF"/>
      </a:hlink>
      <a:folHlink>
        <a:srgbClr val="FFFFFF"/>
      </a:folHlink>
    </a:clrScheme>
    <a:fontScheme name="Blank Presentation">
      <a:majorFont>
        <a:latin typeface="Georgi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lnDef>
  </a:objectDefaults>
  <a:extraClrSchemeLst>
    <a:extraClrScheme>
      <a:clrScheme name="Blank Presentation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808080"/>
      </a:dk1>
      <a:lt1>
        <a:srgbClr val="FFFFFF"/>
      </a:lt1>
      <a:dk2>
        <a:srgbClr val="CB8B8D"/>
      </a:dk2>
      <a:lt2>
        <a:srgbClr val="FFFFFF"/>
      </a:lt2>
      <a:accent1>
        <a:srgbClr val="DCC6A7"/>
      </a:accent1>
      <a:accent2>
        <a:srgbClr val="DCC6A7"/>
      </a:accent2>
      <a:accent3>
        <a:srgbClr val="E2C4C5"/>
      </a:accent3>
      <a:accent4>
        <a:srgbClr val="DADADA"/>
      </a:accent4>
      <a:accent5>
        <a:srgbClr val="EBDFD0"/>
      </a:accent5>
      <a:accent6>
        <a:srgbClr val="C7B397"/>
      </a:accent6>
      <a:hlink>
        <a:srgbClr val="FFFFFF"/>
      </a:hlink>
      <a:folHlink>
        <a:srgbClr val="FFFFFF"/>
      </a:folHlink>
    </a:clrScheme>
    <a:fontScheme name="Blank Presentation">
      <a:majorFont>
        <a:latin typeface="Georgi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lnDef>
  </a:objectDefaults>
  <a:extraClrSchemeLst>
    <a:extraClrScheme>
      <a:clrScheme name="Blank Presentation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">
      <a:dk1>
        <a:srgbClr val="808080"/>
      </a:dk1>
      <a:lt1>
        <a:srgbClr val="FFFFFF"/>
      </a:lt1>
      <a:dk2>
        <a:srgbClr val="CB8B8D"/>
      </a:dk2>
      <a:lt2>
        <a:srgbClr val="FFFFFF"/>
      </a:lt2>
      <a:accent1>
        <a:srgbClr val="DCC6A7"/>
      </a:accent1>
      <a:accent2>
        <a:srgbClr val="DCC6A7"/>
      </a:accent2>
      <a:accent3>
        <a:srgbClr val="E2C4C5"/>
      </a:accent3>
      <a:accent4>
        <a:srgbClr val="DADADA"/>
      </a:accent4>
      <a:accent5>
        <a:srgbClr val="EBDFD0"/>
      </a:accent5>
      <a:accent6>
        <a:srgbClr val="C7B397"/>
      </a:accent6>
      <a:hlink>
        <a:srgbClr val="FFFFFF"/>
      </a:hlink>
      <a:folHlink>
        <a:srgbClr val="FFFFFF"/>
      </a:folHlink>
    </a:clrScheme>
    <a:fontScheme name="Blank Presentation">
      <a:majorFont>
        <a:latin typeface="Georgi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lnDef>
  </a:objectDefaults>
  <a:extraClrSchemeLst>
    <a:extraClrScheme>
      <a:clrScheme name="Blank Presentation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">
      <a:dk1>
        <a:srgbClr val="808080"/>
      </a:dk1>
      <a:lt1>
        <a:srgbClr val="FFFFFF"/>
      </a:lt1>
      <a:dk2>
        <a:srgbClr val="CB8B8D"/>
      </a:dk2>
      <a:lt2>
        <a:srgbClr val="FFFFFF"/>
      </a:lt2>
      <a:accent1>
        <a:srgbClr val="DCC6A7"/>
      </a:accent1>
      <a:accent2>
        <a:srgbClr val="DCC6A7"/>
      </a:accent2>
      <a:accent3>
        <a:srgbClr val="E2C4C5"/>
      </a:accent3>
      <a:accent4>
        <a:srgbClr val="DADADA"/>
      </a:accent4>
      <a:accent5>
        <a:srgbClr val="EBDFD0"/>
      </a:accent5>
      <a:accent6>
        <a:srgbClr val="C7B397"/>
      </a:accent6>
      <a:hlink>
        <a:srgbClr val="FFFFFF"/>
      </a:hlink>
      <a:folHlink>
        <a:srgbClr val="FFFFFF"/>
      </a:folHlink>
    </a:clrScheme>
    <a:fontScheme name="Blank Presentation">
      <a:majorFont>
        <a:latin typeface="Georgi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lnDef>
  </a:objectDefaults>
  <a:extraClrSchemeLst>
    <a:extraClrScheme>
      <a:clrScheme name="Blank Presentation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808080"/>
      </a:dk1>
      <a:lt1>
        <a:srgbClr val="FFFFFF"/>
      </a:lt1>
      <a:dk2>
        <a:srgbClr val="CB8B8D"/>
      </a:dk2>
      <a:lt2>
        <a:srgbClr val="FFFFFF"/>
      </a:lt2>
      <a:accent1>
        <a:srgbClr val="DCC6A7"/>
      </a:accent1>
      <a:accent2>
        <a:srgbClr val="DCC6A7"/>
      </a:accent2>
      <a:accent3>
        <a:srgbClr val="E2C4C5"/>
      </a:accent3>
      <a:accent4>
        <a:srgbClr val="DADADA"/>
      </a:accent4>
      <a:accent5>
        <a:srgbClr val="EBDFD0"/>
      </a:accent5>
      <a:accent6>
        <a:srgbClr val="C7B397"/>
      </a:accent6>
      <a:hlink>
        <a:srgbClr val="FFFFFF"/>
      </a:hlink>
      <a:folHlink>
        <a:srgbClr val="FFFFFF"/>
      </a:folHlink>
    </a:clrScheme>
    <a:fontScheme name="Blank Presentation">
      <a:majorFont>
        <a:latin typeface="Georgi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lnDef>
  </a:objectDefaults>
  <a:extraClrSchemeLst>
    <a:extraClrScheme>
      <a:clrScheme name="Blank Presentation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CB8B8D"/>
    </a:dk2>
    <a:lt2>
      <a:srgbClr val="FFFFFF"/>
    </a:lt2>
    <a:accent1>
      <a:srgbClr val="DCC6A7"/>
    </a:accent1>
    <a:accent2>
      <a:srgbClr val="DCC6A7"/>
    </a:accent2>
    <a:accent3>
      <a:srgbClr val="E2C4C5"/>
    </a:accent3>
    <a:accent4>
      <a:srgbClr val="DADADA"/>
    </a:accent4>
    <a:accent5>
      <a:srgbClr val="EBDFD0"/>
    </a:accent5>
    <a:accent6>
      <a:srgbClr val="C7B397"/>
    </a:accent6>
    <a:hlink>
      <a:srgbClr val="FFFFFF"/>
    </a:hlink>
    <a:folHlink>
      <a:srgbClr val="FFFFFF"/>
    </a:folHlink>
  </a:clrScheme>
  <a:fontScheme name="Blank Presentation">
    <a:majorFont>
      <a:latin typeface="Georgia"/>
      <a:ea typeface="Osaka"/>
      <a:cs typeface="Osaka"/>
    </a:majorFont>
    <a:minorFont>
      <a:latin typeface="Verdana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2004:Templates:Presentations:Designs:Executive</Template>
  <TotalTime>39279</TotalTime>
  <Words>1236</Words>
  <Application>Microsoft Office PowerPoint</Application>
  <PresentationFormat>On-screen Show (4:3)</PresentationFormat>
  <Paragraphs>250</Paragraphs>
  <Slides>46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Arial Narrow</vt:lpstr>
      <vt:lpstr>Bookman Old Style</vt:lpstr>
      <vt:lpstr>Georgia</vt:lpstr>
      <vt:lpstr>Times</vt:lpstr>
      <vt:lpstr>Times New Roman</vt:lpstr>
      <vt:lpstr>Verdana</vt:lpstr>
      <vt:lpstr>Wingdings</vt:lpstr>
      <vt:lpstr>Blank Presentation</vt:lpstr>
      <vt:lpstr>1_Blank Presentation</vt:lpstr>
      <vt:lpstr>3_Blank Presentation</vt:lpstr>
      <vt:lpstr>4_Blank Presentation</vt:lpstr>
      <vt:lpstr>2_Blank Presentation</vt:lpstr>
      <vt:lpstr>A 21st Century Approach to Stable Ischemic Heart Disease</vt:lpstr>
      <vt:lpstr>Disclosure</vt:lpstr>
      <vt:lpstr>   Debate Topic: Initial PCI vs. Medical Therapy for Symptomatic Stable Ischemic Heart Disease</vt:lpstr>
      <vt:lpstr>PowerPoint Presentation</vt:lpstr>
      <vt:lpstr>Background</vt:lpstr>
      <vt:lpstr>Taxonomy of Ischemic Coronary Syndromes: (What’s in a Name?)</vt:lpstr>
      <vt:lpstr>Prevalence of Stable Angina</vt:lpstr>
      <vt:lpstr>Goals of Treatment</vt:lpstr>
      <vt:lpstr>OMT in 2019</vt:lpstr>
      <vt:lpstr>Facts</vt:lpstr>
      <vt:lpstr> Fact #1: PCI Does Not Reduce Mortality in SIHD </vt:lpstr>
      <vt:lpstr>Fact #2: PCI Does Not Prevent MI in SIHD</vt:lpstr>
      <vt:lpstr>Fact #3: No High-Risk SIHD Subgroups Benefit from PCI</vt:lpstr>
      <vt:lpstr>Fact #4:  PCI Does Not Improve Death, MI in Patients with Ischemia</vt:lpstr>
      <vt:lpstr>Fact #5:  PCI Is Not Effective Therapy for Angina</vt:lpstr>
      <vt:lpstr>ORBITA</vt:lpstr>
      <vt:lpstr>ORBITA Results Summarized</vt:lpstr>
      <vt:lpstr>Fact #6: Half of Patients with Angina and an Abnormal Stress Test Have Do Not Obstructive CAD</vt:lpstr>
      <vt:lpstr>Fact #7: Coronary Spasm is  Found in 58% of Patients with Angina and Non-obstructive CAD</vt:lpstr>
      <vt:lpstr>Therapy of Coronary Artery Spasm</vt:lpstr>
      <vt:lpstr>Fact #8:  90% of Resistance to Coronary Blood Flow Occurs in the Arteries Not Visible by Angiography</vt:lpstr>
      <vt:lpstr>Fact #9: Microvascular Dysfunction is Found in 64% of Patients With Angina But Without Obstructive CAD</vt:lpstr>
      <vt:lpstr>Coronary Flow Reserve by Rb-82 PET Microvascular Dysfunction</vt:lpstr>
      <vt:lpstr>PowerPoint Presentation</vt:lpstr>
      <vt:lpstr>Mortality in Patients with Abnormal CFR</vt:lpstr>
      <vt:lpstr>There is No Proven Treatment of Coronary Microvascular Dysfunction</vt:lpstr>
      <vt:lpstr>PowerPoint Presentation</vt:lpstr>
      <vt:lpstr>Left Main CAD</vt:lpstr>
      <vt:lpstr>Survival: CABG vs. Medical Therapy</vt:lpstr>
      <vt:lpstr>Diagnostic Modalities for Left Main CAD</vt:lpstr>
      <vt:lpstr>Multivessel CAD with Depressed LVEF- STICH Trial</vt:lpstr>
      <vt:lpstr>PowerPoint Presentation</vt:lpstr>
      <vt:lpstr>Case #1</vt:lpstr>
      <vt:lpstr>What Next?</vt:lpstr>
      <vt:lpstr>CCTA</vt:lpstr>
      <vt:lpstr>Stress Echo</vt:lpstr>
      <vt:lpstr>OMT is Medication and Lifestyle Modification</vt:lpstr>
      <vt:lpstr>Case #2</vt:lpstr>
      <vt:lpstr>What Next?</vt:lpstr>
      <vt:lpstr>Repeat Coronary Angiography with Acetylcholine Injection</vt:lpstr>
      <vt:lpstr>Case #3</vt:lpstr>
      <vt:lpstr>What Next?</vt:lpstr>
      <vt:lpstr>Repeat Coronary Angiography with Physiologic Assessment</vt:lpstr>
      <vt:lpstr>A Broader View of Myocardial Ischemia</vt:lpstr>
      <vt:lpstr> My Approach to SIHD in 2019</vt:lpstr>
      <vt:lpstr>Thank You!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David</dc:creator>
  <cp:lastModifiedBy>David Brown</cp:lastModifiedBy>
  <cp:revision>467</cp:revision>
  <cp:lastPrinted>2018-08-27T20:42:50Z</cp:lastPrinted>
  <dcterms:created xsi:type="dcterms:W3CDTF">1904-01-01T00:00:00Z</dcterms:created>
  <dcterms:modified xsi:type="dcterms:W3CDTF">2019-09-21T00:31:11Z</dcterms:modified>
</cp:coreProperties>
</file>